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88" r:id="rId2"/>
    <p:sldId id="283" r:id="rId3"/>
    <p:sldId id="256" r:id="rId4"/>
    <p:sldId id="268" r:id="rId5"/>
    <p:sldId id="269" r:id="rId6"/>
    <p:sldId id="270" r:id="rId7"/>
    <p:sldId id="296" r:id="rId8"/>
    <p:sldId id="271" r:id="rId9"/>
    <p:sldId id="272" r:id="rId10"/>
    <p:sldId id="273" r:id="rId11"/>
    <p:sldId id="274" r:id="rId12"/>
    <p:sldId id="275" r:id="rId13"/>
    <p:sldId id="276" r:id="rId14"/>
    <p:sldId id="278" r:id="rId15"/>
    <p:sldId id="257" r:id="rId16"/>
    <p:sldId id="277" r:id="rId17"/>
    <p:sldId id="297" r:id="rId18"/>
    <p:sldId id="279" r:id="rId19"/>
    <p:sldId id="280" r:id="rId20"/>
    <p:sldId id="281" r:id="rId21"/>
    <p:sldId id="258" r:id="rId22"/>
    <p:sldId id="259" r:id="rId23"/>
    <p:sldId id="286" r:id="rId24"/>
    <p:sldId id="287" r:id="rId25"/>
    <p:sldId id="284" r:id="rId26"/>
    <p:sldId id="285" r:id="rId27"/>
    <p:sldId id="289" r:id="rId28"/>
    <p:sldId id="290" r:id="rId29"/>
    <p:sldId id="291" r:id="rId30"/>
    <p:sldId id="292" r:id="rId31"/>
    <p:sldId id="293" r:id="rId32"/>
    <p:sldId id="294" r:id="rId33"/>
    <p:sldId id="295" r:id="rId34"/>
    <p:sldId id="299" r:id="rId35"/>
    <p:sldId id="300" r:id="rId36"/>
    <p:sldId id="301" r:id="rId37"/>
    <p:sldId id="304" r:id="rId38"/>
    <p:sldId id="305" r:id="rId39"/>
    <p:sldId id="306" r:id="rId40"/>
    <p:sldId id="302" r:id="rId41"/>
    <p:sldId id="303" r:id="rId42"/>
    <p:sldId id="307" r:id="rId43"/>
    <p:sldId id="308" r:id="rId44"/>
    <p:sldId id="298" r:id="rId45"/>
    <p:sldId id="309" r:id="rId46"/>
    <p:sldId id="310"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6774" autoAdjust="0"/>
  </p:normalViewPr>
  <p:slideViewPr>
    <p:cSldViewPr>
      <p:cViewPr>
        <p:scale>
          <a:sx n="100" d="100"/>
          <a:sy n="100" d="100"/>
        </p:scale>
        <p:origin x="-510" y="3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897FE4E-ABE6-47D7-8BDD-32B135B4AB58}" type="datetimeFigureOut">
              <a:rPr lang="en-US" smtClean="0"/>
              <a:pPr/>
              <a:t>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45897E-4F50-4733-8B91-83D3985948D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897FE4E-ABE6-47D7-8BDD-32B135B4AB58}" type="datetimeFigureOut">
              <a:rPr lang="en-US" smtClean="0"/>
              <a:pPr/>
              <a:t>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45897E-4F50-4733-8B91-83D3985948D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97FE4E-ABE6-47D7-8BDD-32B135B4AB58}" type="datetimeFigureOut">
              <a:rPr lang="en-US" smtClean="0"/>
              <a:pPr/>
              <a:t>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45897E-4F50-4733-8B91-83D3985948D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897FE4E-ABE6-47D7-8BDD-32B135B4AB58}" type="datetimeFigureOut">
              <a:rPr lang="en-US" smtClean="0"/>
              <a:pPr/>
              <a:t>11/1/2023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45897E-4F50-4733-8B91-83D3985948D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897FE4E-ABE6-47D7-8BDD-32B135B4AB58}" type="datetimeFigureOut">
              <a:rPr lang="en-US" smtClean="0"/>
              <a:pPr/>
              <a:t>11/1/2023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F45897E-4F50-4733-8B91-83D3985948D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897FE4E-ABE6-47D7-8BDD-32B135B4AB58}" type="datetimeFigureOut">
              <a:rPr lang="en-US" smtClean="0"/>
              <a:pPr/>
              <a:t>11/1/2023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F45897E-4F50-4733-8B91-83D3985948D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97FE4E-ABE6-47D7-8BDD-32B135B4AB58}" type="datetimeFigureOut">
              <a:rPr lang="en-US" smtClean="0"/>
              <a:pPr/>
              <a:t>11/1/2023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F45897E-4F50-4733-8B91-83D3985948D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97FE4E-ABE6-47D7-8BDD-32B135B4AB58}" type="datetimeFigureOut">
              <a:rPr lang="en-US" smtClean="0"/>
              <a:pPr/>
              <a:t>11/1/2023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45897E-4F50-4733-8B91-83D3985948D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97FE4E-ABE6-47D7-8BDD-32B135B4AB58}" type="datetimeFigureOut">
              <a:rPr lang="en-US" smtClean="0"/>
              <a:pPr/>
              <a:t>11/1/2023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45897E-4F50-4733-8B91-83D3985948D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897FE4E-ABE6-47D7-8BDD-32B135B4AB58}" type="datetimeFigureOut">
              <a:rPr lang="en-US" smtClean="0"/>
              <a:pPr/>
              <a:t>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45897E-4F50-4733-8B91-83D3985948D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897FE4E-ABE6-47D7-8BDD-32B135B4AB58}" type="datetimeFigureOut">
              <a:rPr lang="en-US" smtClean="0"/>
              <a:pPr/>
              <a:t>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45897E-4F50-4733-8B91-83D3985948D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97FE4E-ABE6-47D7-8BDD-32B135B4AB58}" type="datetimeFigureOut">
              <a:rPr lang="en-US" smtClean="0"/>
              <a:pPr/>
              <a:t>11/1/2023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45897E-4F50-4733-8B91-83D3985948D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18" Type="http://schemas.openxmlformats.org/officeDocument/2006/relationships/image" Target="../media/image17.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6.png"/><Relationship Id="rId2" Type="http://schemas.openxmlformats.org/officeDocument/2006/relationships/image" Target="../media/image1.png"/><Relationship Id="rId16"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19" Type="http://schemas.openxmlformats.org/officeDocument/2006/relationships/image" Target="../media/image18.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6.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5.png"/><Relationship Id="rId4" Type="http://schemas.openxmlformats.org/officeDocument/2006/relationships/image" Target="../media/image34.png"/></Relationships>
</file>

<file path=ppt/slides/_rels/slide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39.jpeg"/><Relationship Id="rId4" Type="http://schemas.openxmlformats.org/officeDocument/2006/relationships/image" Target="../media/image38.png"/></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41.jpeg"/><Relationship Id="rId7" Type="http://schemas.openxmlformats.org/officeDocument/2006/relationships/image" Target="../media/image6.png"/><Relationship Id="rId2" Type="http://schemas.openxmlformats.org/officeDocument/2006/relationships/image" Target="../media/image40.jpe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43.jpeg"/><Relationship Id="rId4" Type="http://schemas.openxmlformats.org/officeDocument/2006/relationships/image" Target="../media/image42.jpeg"/></Relationships>
</file>

<file path=ppt/slides/_rels/slide11.xml.rels><?xml version="1.0" encoding="UTF-8" standalone="yes"?>
<Relationships xmlns="http://schemas.openxmlformats.org/package/2006/relationships"><Relationship Id="rId3" Type="http://schemas.openxmlformats.org/officeDocument/2006/relationships/image" Target="../media/image45.jpeg"/><Relationship Id="rId7" Type="http://schemas.openxmlformats.org/officeDocument/2006/relationships/image" Target="../media/image12.png"/><Relationship Id="rId2" Type="http://schemas.openxmlformats.org/officeDocument/2006/relationships/image" Target="../media/image4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7.png"/><Relationship Id="rId4" Type="http://schemas.openxmlformats.org/officeDocument/2006/relationships/image" Target="../media/image46.jpeg"/></Relationships>
</file>

<file path=ppt/slides/_rels/slide1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 Id="rId6" Type="http://schemas.openxmlformats.org/officeDocument/2006/relationships/image" Target="../media/image51.png"/><Relationship Id="rId5" Type="http://schemas.openxmlformats.org/officeDocument/2006/relationships/image" Target="../media/image16.png"/><Relationship Id="rId4" Type="http://schemas.openxmlformats.org/officeDocument/2006/relationships/image" Target="../media/image50.jpeg"/></Relationships>
</file>

<file path=ppt/slides/_rels/slide1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6" Type="http://schemas.openxmlformats.org/officeDocument/2006/relationships/image" Target="../media/image56.jpeg"/><Relationship Id="rId5" Type="http://schemas.openxmlformats.org/officeDocument/2006/relationships/image" Target="../media/image55.png"/><Relationship Id="rId4" Type="http://schemas.openxmlformats.org/officeDocument/2006/relationships/image" Target="../media/image54.jpeg"/></Relationships>
</file>

<file path=ppt/slides/_rels/slide14.xml.rels><?xml version="1.0" encoding="UTF-8" standalone="yes"?>
<Relationships xmlns="http://schemas.openxmlformats.org/package/2006/relationships"><Relationship Id="rId3" Type="http://schemas.openxmlformats.org/officeDocument/2006/relationships/hyperlink" Target="http://www.google.com/url?sa=i&amp;rct=j&amp;q=&amp;esrc=s&amp;source=images&amp;cd=&amp;cad=rja&amp;uact=8&amp;docid=z_aVAjygUso1nM&amp;tbnid=0E09GAgYsnZWOM:&amp;ved=0CAUQjRw&amp;url=http://www.mrcentralheating.co.uk/revive-400h-x-1600l-double-premium-radiator&amp;ei=ebqnU5afJ8eSOJK0gJAG&amp;bvm=bv.69411363,d.ZGU&amp;psig=AFQjCNGc30L-A6aUquG6RsoKM3CrypprOA&amp;ust=1403587334823280" TargetMode="External"/><Relationship Id="rId2" Type="http://schemas.openxmlformats.org/officeDocument/2006/relationships/image" Target="../media/image57.jpeg"/><Relationship Id="rId1" Type="http://schemas.openxmlformats.org/officeDocument/2006/relationships/slideLayout" Target="../slideLayouts/slideLayout2.xml"/><Relationship Id="rId4" Type="http://schemas.openxmlformats.org/officeDocument/2006/relationships/image" Target="../media/image58.jpeg"/></Relationships>
</file>

<file path=ppt/slides/_rels/slide1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 Id="rId4" Type="http://schemas.openxmlformats.org/officeDocument/2006/relationships/image" Target="../media/image61.jpeg"/></Relationships>
</file>

<file path=ppt/slides/_rels/slide16.xml.rels><?xml version="1.0" encoding="UTF-8" standalone="yes"?>
<Relationships xmlns="http://schemas.openxmlformats.org/package/2006/relationships"><Relationship Id="rId2" Type="http://schemas.openxmlformats.org/officeDocument/2006/relationships/image" Target="../media/image62.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2.xml"/><Relationship Id="rId5" Type="http://schemas.openxmlformats.org/officeDocument/2006/relationships/image" Target="../media/image66.jpeg"/><Relationship Id="rId4" Type="http://schemas.openxmlformats.org/officeDocument/2006/relationships/image" Target="../media/image65.jpeg"/></Relationships>
</file>

<file path=ppt/slides/_rels/slide19.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2.xml"/><Relationship Id="rId4" Type="http://schemas.openxmlformats.org/officeDocument/2006/relationships/image" Target="../media/image69.jpeg"/></Relationships>
</file>

<file path=ppt/slides/_rels/slide2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png"/><Relationship Id="rId1" Type="http://schemas.openxmlformats.org/officeDocument/2006/relationships/slideLayout" Target="../slideLayouts/slideLayout2.xml"/><Relationship Id="rId5" Type="http://schemas.openxmlformats.org/officeDocument/2006/relationships/image" Target="../media/image73.jpeg"/><Relationship Id="rId4" Type="http://schemas.openxmlformats.org/officeDocument/2006/relationships/image" Target="../media/image72.jpeg"/></Relationships>
</file>

<file path=ppt/slides/_rels/slide21.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2.xml"/><Relationship Id="rId6" Type="http://schemas.openxmlformats.org/officeDocument/2006/relationships/image" Target="../media/image78.png"/><Relationship Id="rId5" Type="http://schemas.openxmlformats.org/officeDocument/2006/relationships/image" Target="../media/image77.png"/><Relationship Id="rId4" Type="http://schemas.openxmlformats.org/officeDocument/2006/relationships/image" Target="../media/image76.jpeg"/></Relationships>
</file>

<file path=ppt/slides/_rels/slide22.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2.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3.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4.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5.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6.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7.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8.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99.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00.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01.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3"/>
          <p:cNvPicPr>
            <a:picLocks noChangeAspect="1" noChangeArrowheads="1"/>
          </p:cNvPicPr>
          <p:nvPr/>
        </p:nvPicPr>
        <p:blipFill>
          <a:blip r:embed="rId2" cstate="print"/>
          <a:srcRect/>
          <a:stretch>
            <a:fillRect/>
          </a:stretch>
        </p:blipFill>
        <p:spPr bwMode="auto">
          <a:xfrm>
            <a:off x="4953000" y="1371600"/>
            <a:ext cx="3733800" cy="762000"/>
          </a:xfrm>
          <a:prstGeom prst="rect">
            <a:avLst/>
          </a:prstGeom>
          <a:noFill/>
          <a:ln w="9525">
            <a:noFill/>
            <a:miter lim="800000"/>
            <a:headEnd/>
            <a:tailEnd/>
          </a:ln>
        </p:spPr>
      </p:pic>
      <p:pic>
        <p:nvPicPr>
          <p:cNvPr id="36868" name="Picture 4"/>
          <p:cNvPicPr>
            <a:picLocks noChangeAspect="1" noChangeArrowheads="1"/>
          </p:cNvPicPr>
          <p:nvPr/>
        </p:nvPicPr>
        <p:blipFill>
          <a:blip r:embed="rId3" cstate="print"/>
          <a:srcRect/>
          <a:stretch>
            <a:fillRect/>
          </a:stretch>
        </p:blipFill>
        <p:spPr bwMode="auto">
          <a:xfrm>
            <a:off x="4648200" y="838200"/>
            <a:ext cx="3905250" cy="685799"/>
          </a:xfrm>
          <a:prstGeom prst="rect">
            <a:avLst/>
          </a:prstGeom>
          <a:noFill/>
          <a:ln w="9525">
            <a:noFill/>
            <a:miter lim="800000"/>
            <a:headEnd/>
            <a:tailEnd/>
          </a:ln>
        </p:spPr>
      </p:pic>
      <p:sp>
        <p:nvSpPr>
          <p:cNvPr id="7" name="TextBox 6"/>
          <p:cNvSpPr txBox="1"/>
          <p:nvPr/>
        </p:nvSpPr>
        <p:spPr>
          <a:xfrm>
            <a:off x="2667000" y="914400"/>
            <a:ext cx="1981200" cy="369332"/>
          </a:xfrm>
          <a:prstGeom prst="rect">
            <a:avLst/>
          </a:prstGeom>
          <a:noFill/>
        </p:spPr>
        <p:txBody>
          <a:bodyPr wrap="square" rtlCol="0">
            <a:spAutoFit/>
          </a:bodyPr>
          <a:lstStyle/>
          <a:p>
            <a:r>
              <a:rPr lang="fa-IR" b="1" dirty="0" smtClean="0">
                <a:solidFill>
                  <a:srgbClr val="00B050"/>
                </a:solidFill>
              </a:rPr>
              <a:t>لوله رفت آب گرم کننده</a:t>
            </a:r>
            <a:endParaRPr lang="en-US" b="1" dirty="0">
              <a:solidFill>
                <a:srgbClr val="00B050"/>
              </a:solidFill>
            </a:endParaRPr>
          </a:p>
        </p:txBody>
      </p:sp>
      <p:sp>
        <p:nvSpPr>
          <p:cNvPr id="8" name="TextBox 7"/>
          <p:cNvSpPr txBox="1"/>
          <p:nvPr/>
        </p:nvSpPr>
        <p:spPr>
          <a:xfrm>
            <a:off x="2514600" y="1447800"/>
            <a:ext cx="2286000" cy="369332"/>
          </a:xfrm>
          <a:prstGeom prst="rect">
            <a:avLst/>
          </a:prstGeom>
          <a:noFill/>
        </p:spPr>
        <p:txBody>
          <a:bodyPr wrap="square" rtlCol="0">
            <a:spAutoFit/>
          </a:bodyPr>
          <a:lstStyle/>
          <a:p>
            <a:r>
              <a:rPr lang="fa-IR" b="1" dirty="0" smtClean="0">
                <a:solidFill>
                  <a:srgbClr val="00B050"/>
                </a:solidFill>
              </a:rPr>
              <a:t>لوله برگشت آب گرم کننده</a:t>
            </a:r>
            <a:endParaRPr lang="en-US" b="1" dirty="0">
              <a:solidFill>
                <a:srgbClr val="00B050"/>
              </a:solidFill>
            </a:endParaRPr>
          </a:p>
        </p:txBody>
      </p:sp>
      <p:sp>
        <p:nvSpPr>
          <p:cNvPr id="9" name="TextBox 8"/>
          <p:cNvSpPr txBox="1"/>
          <p:nvPr/>
        </p:nvSpPr>
        <p:spPr>
          <a:xfrm>
            <a:off x="4114800" y="457200"/>
            <a:ext cx="2057400" cy="369332"/>
          </a:xfrm>
          <a:prstGeom prst="rect">
            <a:avLst/>
          </a:prstGeom>
          <a:noFill/>
        </p:spPr>
        <p:txBody>
          <a:bodyPr wrap="square" rtlCol="0">
            <a:spAutoFit/>
          </a:bodyPr>
          <a:lstStyle/>
          <a:p>
            <a:r>
              <a:rPr lang="fa-IR" dirty="0" smtClean="0">
                <a:solidFill>
                  <a:srgbClr val="FF0000"/>
                </a:solidFill>
                <a:cs typeface="B Titr" pitchFamily="2" charset="-78"/>
              </a:rPr>
              <a:t>علایم تاسیساتی</a:t>
            </a:r>
            <a:endParaRPr lang="en-US" dirty="0">
              <a:solidFill>
                <a:srgbClr val="FF0000"/>
              </a:solidFill>
              <a:cs typeface="B Titr" pitchFamily="2" charset="-78"/>
            </a:endParaRPr>
          </a:p>
        </p:txBody>
      </p:sp>
      <p:pic>
        <p:nvPicPr>
          <p:cNvPr id="36869" name="Picture 5"/>
          <p:cNvPicPr>
            <a:picLocks noChangeAspect="1" noChangeArrowheads="1"/>
          </p:cNvPicPr>
          <p:nvPr/>
        </p:nvPicPr>
        <p:blipFill>
          <a:blip r:embed="rId4" cstate="print"/>
          <a:srcRect/>
          <a:stretch>
            <a:fillRect/>
          </a:stretch>
        </p:blipFill>
        <p:spPr bwMode="auto">
          <a:xfrm>
            <a:off x="4800600" y="2057400"/>
            <a:ext cx="3581400" cy="467452"/>
          </a:xfrm>
          <a:prstGeom prst="rect">
            <a:avLst/>
          </a:prstGeom>
          <a:noFill/>
          <a:ln w="9525">
            <a:noFill/>
            <a:miter lim="800000"/>
            <a:headEnd/>
            <a:tailEnd/>
          </a:ln>
        </p:spPr>
      </p:pic>
      <p:sp>
        <p:nvSpPr>
          <p:cNvPr id="11" name="TextBox 10"/>
          <p:cNvSpPr txBox="1"/>
          <p:nvPr/>
        </p:nvSpPr>
        <p:spPr>
          <a:xfrm>
            <a:off x="3187700" y="2070100"/>
            <a:ext cx="2286000" cy="369332"/>
          </a:xfrm>
          <a:prstGeom prst="rect">
            <a:avLst/>
          </a:prstGeom>
          <a:noFill/>
        </p:spPr>
        <p:txBody>
          <a:bodyPr wrap="square" rtlCol="0">
            <a:spAutoFit/>
          </a:bodyPr>
          <a:lstStyle/>
          <a:p>
            <a:r>
              <a:rPr lang="fa-IR" b="1" dirty="0" smtClean="0">
                <a:solidFill>
                  <a:srgbClr val="00B050"/>
                </a:solidFill>
              </a:rPr>
              <a:t>شیر فلکه کشویی</a:t>
            </a:r>
            <a:endParaRPr lang="en-US" b="1" dirty="0">
              <a:solidFill>
                <a:srgbClr val="00B050"/>
              </a:solidFill>
            </a:endParaRPr>
          </a:p>
        </p:txBody>
      </p:sp>
      <p:pic>
        <p:nvPicPr>
          <p:cNvPr id="12" name="Picture 1"/>
          <p:cNvPicPr>
            <a:picLocks noChangeAspect="1" noChangeArrowheads="1"/>
          </p:cNvPicPr>
          <p:nvPr/>
        </p:nvPicPr>
        <p:blipFill>
          <a:blip r:embed="rId5" cstate="print"/>
          <a:srcRect/>
          <a:stretch>
            <a:fillRect/>
          </a:stretch>
        </p:blipFill>
        <p:spPr bwMode="auto">
          <a:xfrm>
            <a:off x="1562100" y="2019300"/>
            <a:ext cx="1286690" cy="457200"/>
          </a:xfrm>
          <a:prstGeom prst="rect">
            <a:avLst/>
          </a:prstGeom>
          <a:noFill/>
          <a:ln w="9525">
            <a:noFill/>
            <a:miter lim="800000"/>
            <a:headEnd/>
            <a:tailEnd/>
          </a:ln>
        </p:spPr>
      </p:pic>
      <p:pic>
        <p:nvPicPr>
          <p:cNvPr id="36870" name="Picture 6"/>
          <p:cNvPicPr>
            <a:picLocks noChangeAspect="1" noChangeArrowheads="1"/>
          </p:cNvPicPr>
          <p:nvPr/>
        </p:nvPicPr>
        <p:blipFill>
          <a:blip r:embed="rId6" cstate="print"/>
          <a:srcRect/>
          <a:stretch>
            <a:fillRect/>
          </a:stretch>
        </p:blipFill>
        <p:spPr bwMode="auto">
          <a:xfrm>
            <a:off x="4724400" y="2667000"/>
            <a:ext cx="3805237" cy="492536"/>
          </a:xfrm>
          <a:prstGeom prst="rect">
            <a:avLst/>
          </a:prstGeom>
          <a:noFill/>
          <a:ln w="9525">
            <a:noFill/>
            <a:miter lim="800000"/>
            <a:headEnd/>
            <a:tailEnd/>
          </a:ln>
        </p:spPr>
      </p:pic>
      <p:sp>
        <p:nvSpPr>
          <p:cNvPr id="14" name="TextBox 13"/>
          <p:cNvSpPr txBox="1"/>
          <p:nvPr/>
        </p:nvSpPr>
        <p:spPr>
          <a:xfrm>
            <a:off x="3162300" y="2603500"/>
            <a:ext cx="1600200" cy="369332"/>
          </a:xfrm>
          <a:prstGeom prst="rect">
            <a:avLst/>
          </a:prstGeom>
          <a:noFill/>
        </p:spPr>
        <p:txBody>
          <a:bodyPr wrap="square" rtlCol="0">
            <a:spAutoFit/>
          </a:bodyPr>
          <a:lstStyle/>
          <a:p>
            <a:r>
              <a:rPr lang="fa-IR" b="1" dirty="0" smtClean="0">
                <a:solidFill>
                  <a:srgbClr val="00B050"/>
                </a:solidFill>
              </a:rPr>
              <a:t>شیر فلکه سوزنی</a:t>
            </a:r>
            <a:endParaRPr lang="en-US" b="1" dirty="0">
              <a:solidFill>
                <a:srgbClr val="00B050"/>
              </a:solidFill>
            </a:endParaRPr>
          </a:p>
        </p:txBody>
      </p:sp>
      <p:pic>
        <p:nvPicPr>
          <p:cNvPr id="15" name="Picture 2"/>
          <p:cNvPicPr>
            <a:picLocks noChangeAspect="1" noChangeArrowheads="1"/>
          </p:cNvPicPr>
          <p:nvPr/>
        </p:nvPicPr>
        <p:blipFill>
          <a:blip r:embed="rId7" cstate="print"/>
          <a:srcRect/>
          <a:stretch>
            <a:fillRect/>
          </a:stretch>
        </p:blipFill>
        <p:spPr bwMode="auto">
          <a:xfrm>
            <a:off x="1371600" y="2667000"/>
            <a:ext cx="1536700" cy="381000"/>
          </a:xfrm>
          <a:prstGeom prst="rect">
            <a:avLst/>
          </a:prstGeom>
          <a:noFill/>
          <a:ln w="9525">
            <a:noFill/>
            <a:miter lim="800000"/>
            <a:headEnd/>
            <a:tailEnd/>
          </a:ln>
        </p:spPr>
      </p:pic>
      <p:pic>
        <p:nvPicPr>
          <p:cNvPr id="36871" name="Picture 7"/>
          <p:cNvPicPr>
            <a:picLocks noChangeAspect="1" noChangeArrowheads="1"/>
          </p:cNvPicPr>
          <p:nvPr/>
        </p:nvPicPr>
        <p:blipFill>
          <a:blip r:embed="rId8" cstate="print"/>
          <a:srcRect/>
          <a:stretch>
            <a:fillRect/>
          </a:stretch>
        </p:blipFill>
        <p:spPr bwMode="auto">
          <a:xfrm>
            <a:off x="4953000" y="3200400"/>
            <a:ext cx="3333234" cy="461962"/>
          </a:xfrm>
          <a:prstGeom prst="rect">
            <a:avLst/>
          </a:prstGeom>
          <a:noFill/>
          <a:ln w="9525">
            <a:noFill/>
            <a:miter lim="800000"/>
            <a:headEnd/>
            <a:tailEnd/>
          </a:ln>
        </p:spPr>
      </p:pic>
      <p:sp>
        <p:nvSpPr>
          <p:cNvPr id="17" name="TextBox 16"/>
          <p:cNvSpPr txBox="1"/>
          <p:nvPr/>
        </p:nvSpPr>
        <p:spPr>
          <a:xfrm>
            <a:off x="3505200" y="3175000"/>
            <a:ext cx="1600200" cy="369332"/>
          </a:xfrm>
          <a:prstGeom prst="rect">
            <a:avLst/>
          </a:prstGeom>
          <a:noFill/>
        </p:spPr>
        <p:txBody>
          <a:bodyPr wrap="square" rtlCol="0">
            <a:spAutoFit/>
          </a:bodyPr>
          <a:lstStyle/>
          <a:p>
            <a:r>
              <a:rPr lang="fa-IR" b="1" dirty="0" smtClean="0">
                <a:solidFill>
                  <a:srgbClr val="00B050"/>
                </a:solidFill>
              </a:rPr>
              <a:t>شیر یکطرفه</a:t>
            </a:r>
            <a:endParaRPr lang="en-US" b="1" dirty="0">
              <a:solidFill>
                <a:srgbClr val="00B050"/>
              </a:solidFill>
            </a:endParaRPr>
          </a:p>
        </p:txBody>
      </p:sp>
      <p:pic>
        <p:nvPicPr>
          <p:cNvPr id="18" name="Picture 1"/>
          <p:cNvPicPr>
            <a:picLocks noChangeAspect="1" noChangeArrowheads="1"/>
          </p:cNvPicPr>
          <p:nvPr/>
        </p:nvPicPr>
        <p:blipFill>
          <a:blip r:embed="rId9" cstate="print"/>
          <a:srcRect/>
          <a:stretch>
            <a:fillRect/>
          </a:stretch>
        </p:blipFill>
        <p:spPr bwMode="auto">
          <a:xfrm>
            <a:off x="1447800" y="3124200"/>
            <a:ext cx="1625600" cy="533400"/>
          </a:xfrm>
          <a:prstGeom prst="rect">
            <a:avLst/>
          </a:prstGeom>
          <a:noFill/>
          <a:ln w="9525">
            <a:noFill/>
            <a:miter lim="800000"/>
            <a:headEnd/>
            <a:tailEnd/>
          </a:ln>
        </p:spPr>
      </p:pic>
      <p:pic>
        <p:nvPicPr>
          <p:cNvPr id="36872" name="Picture 8"/>
          <p:cNvPicPr>
            <a:picLocks noChangeAspect="1" noChangeArrowheads="1"/>
          </p:cNvPicPr>
          <p:nvPr/>
        </p:nvPicPr>
        <p:blipFill>
          <a:blip r:embed="rId10" cstate="print"/>
          <a:srcRect/>
          <a:stretch>
            <a:fillRect/>
          </a:stretch>
        </p:blipFill>
        <p:spPr bwMode="auto">
          <a:xfrm>
            <a:off x="4800600" y="3657600"/>
            <a:ext cx="3790950" cy="637202"/>
          </a:xfrm>
          <a:prstGeom prst="rect">
            <a:avLst/>
          </a:prstGeom>
          <a:noFill/>
          <a:ln w="9525">
            <a:noFill/>
            <a:miter lim="800000"/>
            <a:headEnd/>
            <a:tailEnd/>
          </a:ln>
        </p:spPr>
      </p:pic>
      <p:sp>
        <p:nvSpPr>
          <p:cNvPr id="20" name="TextBox 19"/>
          <p:cNvSpPr txBox="1"/>
          <p:nvPr/>
        </p:nvSpPr>
        <p:spPr>
          <a:xfrm>
            <a:off x="3390900" y="3771900"/>
            <a:ext cx="1600200" cy="369332"/>
          </a:xfrm>
          <a:prstGeom prst="rect">
            <a:avLst/>
          </a:prstGeom>
          <a:noFill/>
        </p:spPr>
        <p:txBody>
          <a:bodyPr wrap="square" rtlCol="0">
            <a:spAutoFit/>
          </a:bodyPr>
          <a:lstStyle/>
          <a:p>
            <a:r>
              <a:rPr lang="fa-IR" b="1" dirty="0" smtClean="0">
                <a:solidFill>
                  <a:srgbClr val="00B050"/>
                </a:solidFill>
              </a:rPr>
              <a:t>شیر پروانه ای</a:t>
            </a:r>
            <a:endParaRPr lang="en-US" b="1" dirty="0">
              <a:solidFill>
                <a:srgbClr val="00B050"/>
              </a:solidFill>
            </a:endParaRPr>
          </a:p>
        </p:txBody>
      </p:sp>
      <p:pic>
        <p:nvPicPr>
          <p:cNvPr id="21" name="Picture 1"/>
          <p:cNvPicPr>
            <a:picLocks noChangeAspect="1" noChangeArrowheads="1"/>
          </p:cNvPicPr>
          <p:nvPr/>
        </p:nvPicPr>
        <p:blipFill>
          <a:blip r:embed="rId11" cstate="print"/>
          <a:srcRect/>
          <a:stretch>
            <a:fillRect/>
          </a:stretch>
        </p:blipFill>
        <p:spPr bwMode="auto">
          <a:xfrm>
            <a:off x="1371600" y="3810000"/>
            <a:ext cx="1905000" cy="311394"/>
          </a:xfrm>
          <a:prstGeom prst="rect">
            <a:avLst/>
          </a:prstGeom>
          <a:noFill/>
          <a:ln w="9525">
            <a:noFill/>
            <a:miter lim="800000"/>
            <a:headEnd/>
            <a:tailEnd/>
          </a:ln>
        </p:spPr>
      </p:pic>
      <p:pic>
        <p:nvPicPr>
          <p:cNvPr id="36873" name="Picture 9"/>
          <p:cNvPicPr>
            <a:picLocks noChangeAspect="1" noChangeArrowheads="1"/>
          </p:cNvPicPr>
          <p:nvPr/>
        </p:nvPicPr>
        <p:blipFill>
          <a:blip r:embed="rId12" cstate="print"/>
          <a:srcRect/>
          <a:stretch>
            <a:fillRect/>
          </a:stretch>
        </p:blipFill>
        <p:spPr bwMode="auto">
          <a:xfrm>
            <a:off x="4724400" y="4267200"/>
            <a:ext cx="3810000" cy="734261"/>
          </a:xfrm>
          <a:prstGeom prst="rect">
            <a:avLst/>
          </a:prstGeom>
          <a:noFill/>
          <a:ln w="9525">
            <a:noFill/>
            <a:miter lim="800000"/>
            <a:headEnd/>
            <a:tailEnd/>
          </a:ln>
        </p:spPr>
      </p:pic>
      <p:sp>
        <p:nvSpPr>
          <p:cNvPr id="23" name="TextBox 22"/>
          <p:cNvSpPr txBox="1"/>
          <p:nvPr/>
        </p:nvSpPr>
        <p:spPr>
          <a:xfrm>
            <a:off x="3619500" y="4419600"/>
            <a:ext cx="1600200" cy="369332"/>
          </a:xfrm>
          <a:prstGeom prst="rect">
            <a:avLst/>
          </a:prstGeom>
          <a:noFill/>
        </p:spPr>
        <p:txBody>
          <a:bodyPr wrap="square" rtlCol="0">
            <a:spAutoFit/>
          </a:bodyPr>
          <a:lstStyle/>
          <a:p>
            <a:r>
              <a:rPr lang="fa-IR" b="1" dirty="0" smtClean="0">
                <a:solidFill>
                  <a:srgbClr val="00B050"/>
                </a:solidFill>
              </a:rPr>
              <a:t>شیر توپکی</a:t>
            </a:r>
            <a:endParaRPr lang="en-US" b="1" dirty="0">
              <a:solidFill>
                <a:srgbClr val="00B050"/>
              </a:solidFill>
            </a:endParaRPr>
          </a:p>
        </p:txBody>
      </p:sp>
      <p:pic>
        <p:nvPicPr>
          <p:cNvPr id="24" name="Picture 3"/>
          <p:cNvPicPr>
            <a:picLocks noChangeAspect="1" noChangeArrowheads="1"/>
          </p:cNvPicPr>
          <p:nvPr/>
        </p:nvPicPr>
        <p:blipFill>
          <a:blip r:embed="rId13" cstate="print"/>
          <a:srcRect/>
          <a:stretch>
            <a:fillRect/>
          </a:stretch>
        </p:blipFill>
        <p:spPr bwMode="auto">
          <a:xfrm>
            <a:off x="1600200" y="4419600"/>
            <a:ext cx="1447800" cy="410948"/>
          </a:xfrm>
          <a:prstGeom prst="rect">
            <a:avLst/>
          </a:prstGeom>
          <a:noFill/>
          <a:ln w="9525">
            <a:noFill/>
            <a:miter lim="800000"/>
            <a:headEnd/>
            <a:tailEnd/>
          </a:ln>
        </p:spPr>
      </p:pic>
      <p:pic>
        <p:nvPicPr>
          <p:cNvPr id="36874" name="Picture 10"/>
          <p:cNvPicPr>
            <a:picLocks noChangeAspect="1" noChangeArrowheads="1"/>
          </p:cNvPicPr>
          <p:nvPr/>
        </p:nvPicPr>
        <p:blipFill>
          <a:blip r:embed="rId14" cstate="print"/>
          <a:srcRect/>
          <a:stretch>
            <a:fillRect/>
          </a:stretch>
        </p:blipFill>
        <p:spPr bwMode="auto">
          <a:xfrm>
            <a:off x="5867400" y="4953000"/>
            <a:ext cx="1828800" cy="971277"/>
          </a:xfrm>
          <a:prstGeom prst="rect">
            <a:avLst/>
          </a:prstGeom>
          <a:noFill/>
          <a:ln w="9525">
            <a:noFill/>
            <a:miter lim="800000"/>
            <a:headEnd/>
            <a:tailEnd/>
          </a:ln>
        </p:spPr>
      </p:pic>
      <p:sp>
        <p:nvSpPr>
          <p:cNvPr id="26" name="TextBox 25"/>
          <p:cNvSpPr txBox="1"/>
          <p:nvPr/>
        </p:nvSpPr>
        <p:spPr>
          <a:xfrm>
            <a:off x="3581400" y="5105400"/>
            <a:ext cx="1600200" cy="369332"/>
          </a:xfrm>
          <a:prstGeom prst="rect">
            <a:avLst/>
          </a:prstGeom>
          <a:noFill/>
        </p:spPr>
        <p:txBody>
          <a:bodyPr wrap="square" rtlCol="0">
            <a:spAutoFit/>
          </a:bodyPr>
          <a:lstStyle/>
          <a:p>
            <a:r>
              <a:rPr lang="fa-IR" b="1" dirty="0" smtClean="0">
                <a:solidFill>
                  <a:srgbClr val="00B050"/>
                </a:solidFill>
              </a:rPr>
              <a:t>شیر اطمینان</a:t>
            </a:r>
            <a:endParaRPr lang="en-US" b="1" dirty="0">
              <a:solidFill>
                <a:srgbClr val="00B050"/>
              </a:solidFill>
            </a:endParaRPr>
          </a:p>
        </p:txBody>
      </p:sp>
      <p:pic>
        <p:nvPicPr>
          <p:cNvPr id="27" name="Picture 1"/>
          <p:cNvPicPr>
            <a:picLocks noChangeAspect="1" noChangeArrowheads="1"/>
          </p:cNvPicPr>
          <p:nvPr/>
        </p:nvPicPr>
        <p:blipFill>
          <a:blip r:embed="rId15" cstate="print"/>
          <a:srcRect/>
          <a:stretch>
            <a:fillRect/>
          </a:stretch>
        </p:blipFill>
        <p:spPr bwMode="auto">
          <a:xfrm>
            <a:off x="838200" y="5029200"/>
            <a:ext cx="2633662" cy="352349"/>
          </a:xfrm>
          <a:prstGeom prst="rect">
            <a:avLst/>
          </a:prstGeom>
          <a:noFill/>
          <a:ln w="9525">
            <a:noFill/>
            <a:miter lim="800000"/>
            <a:headEnd/>
            <a:tailEnd/>
          </a:ln>
        </p:spPr>
      </p:pic>
      <p:pic>
        <p:nvPicPr>
          <p:cNvPr id="36875" name="Picture 11"/>
          <p:cNvPicPr>
            <a:picLocks noChangeAspect="1" noChangeArrowheads="1"/>
          </p:cNvPicPr>
          <p:nvPr/>
        </p:nvPicPr>
        <p:blipFill>
          <a:blip r:embed="rId16" cstate="print"/>
          <a:srcRect/>
          <a:stretch>
            <a:fillRect/>
          </a:stretch>
        </p:blipFill>
        <p:spPr bwMode="auto">
          <a:xfrm>
            <a:off x="5105400" y="5486400"/>
            <a:ext cx="3524865" cy="685800"/>
          </a:xfrm>
          <a:prstGeom prst="rect">
            <a:avLst/>
          </a:prstGeom>
          <a:noFill/>
          <a:ln w="9525">
            <a:noFill/>
            <a:miter lim="800000"/>
            <a:headEnd/>
            <a:tailEnd/>
          </a:ln>
        </p:spPr>
      </p:pic>
      <p:sp>
        <p:nvSpPr>
          <p:cNvPr id="29" name="TextBox 28"/>
          <p:cNvSpPr txBox="1"/>
          <p:nvPr/>
        </p:nvSpPr>
        <p:spPr>
          <a:xfrm>
            <a:off x="4114800" y="5638800"/>
            <a:ext cx="1600200" cy="369332"/>
          </a:xfrm>
          <a:prstGeom prst="rect">
            <a:avLst/>
          </a:prstGeom>
          <a:noFill/>
        </p:spPr>
        <p:txBody>
          <a:bodyPr wrap="square" rtlCol="0">
            <a:spAutoFit/>
          </a:bodyPr>
          <a:lstStyle/>
          <a:p>
            <a:r>
              <a:rPr lang="fa-IR" b="1" dirty="0" smtClean="0">
                <a:solidFill>
                  <a:srgbClr val="00B050"/>
                </a:solidFill>
              </a:rPr>
              <a:t>صافی</a:t>
            </a:r>
            <a:endParaRPr lang="en-US" b="1" dirty="0">
              <a:solidFill>
                <a:srgbClr val="00B050"/>
              </a:solidFill>
            </a:endParaRPr>
          </a:p>
        </p:txBody>
      </p:sp>
      <p:pic>
        <p:nvPicPr>
          <p:cNvPr id="30" name="Picture 1"/>
          <p:cNvPicPr>
            <a:picLocks noChangeAspect="1" noChangeArrowheads="1"/>
          </p:cNvPicPr>
          <p:nvPr/>
        </p:nvPicPr>
        <p:blipFill>
          <a:blip r:embed="rId17" cstate="print"/>
          <a:srcRect/>
          <a:stretch>
            <a:fillRect/>
          </a:stretch>
        </p:blipFill>
        <p:spPr bwMode="auto">
          <a:xfrm>
            <a:off x="1600200" y="5638800"/>
            <a:ext cx="1219200" cy="393075"/>
          </a:xfrm>
          <a:prstGeom prst="rect">
            <a:avLst/>
          </a:prstGeom>
          <a:noFill/>
          <a:ln w="9525">
            <a:noFill/>
            <a:miter lim="800000"/>
            <a:headEnd/>
            <a:tailEnd/>
          </a:ln>
        </p:spPr>
      </p:pic>
      <p:pic>
        <p:nvPicPr>
          <p:cNvPr id="36876" name="Picture 12"/>
          <p:cNvPicPr>
            <a:picLocks noChangeAspect="1" noChangeArrowheads="1"/>
          </p:cNvPicPr>
          <p:nvPr/>
        </p:nvPicPr>
        <p:blipFill>
          <a:blip r:embed="rId18" cstate="print"/>
          <a:srcRect/>
          <a:stretch>
            <a:fillRect/>
          </a:stretch>
        </p:blipFill>
        <p:spPr bwMode="auto">
          <a:xfrm>
            <a:off x="5105400" y="6172200"/>
            <a:ext cx="3619500" cy="383145"/>
          </a:xfrm>
          <a:prstGeom prst="rect">
            <a:avLst/>
          </a:prstGeom>
          <a:noFill/>
          <a:ln w="9525">
            <a:noFill/>
            <a:miter lim="800000"/>
            <a:headEnd/>
            <a:tailEnd/>
          </a:ln>
        </p:spPr>
      </p:pic>
      <p:sp>
        <p:nvSpPr>
          <p:cNvPr id="32" name="TextBox 31"/>
          <p:cNvSpPr txBox="1"/>
          <p:nvPr/>
        </p:nvSpPr>
        <p:spPr>
          <a:xfrm>
            <a:off x="3581400" y="6096000"/>
            <a:ext cx="1600200" cy="369332"/>
          </a:xfrm>
          <a:prstGeom prst="rect">
            <a:avLst/>
          </a:prstGeom>
          <a:noFill/>
        </p:spPr>
        <p:txBody>
          <a:bodyPr wrap="square" rtlCol="0">
            <a:spAutoFit/>
          </a:bodyPr>
          <a:lstStyle/>
          <a:p>
            <a:r>
              <a:rPr lang="fa-IR" b="1" dirty="0" smtClean="0">
                <a:solidFill>
                  <a:srgbClr val="00B050"/>
                </a:solidFill>
              </a:rPr>
              <a:t>مهره ماسوره</a:t>
            </a:r>
            <a:endParaRPr lang="en-US" b="1" dirty="0">
              <a:solidFill>
                <a:srgbClr val="00B050"/>
              </a:solidFill>
            </a:endParaRPr>
          </a:p>
        </p:txBody>
      </p:sp>
      <p:pic>
        <p:nvPicPr>
          <p:cNvPr id="36877" name="Picture 13"/>
          <p:cNvPicPr>
            <a:picLocks noChangeAspect="1" noChangeArrowheads="1"/>
          </p:cNvPicPr>
          <p:nvPr/>
        </p:nvPicPr>
        <p:blipFill>
          <a:blip r:embed="rId19" cstate="print"/>
          <a:srcRect/>
          <a:stretch>
            <a:fillRect/>
          </a:stretch>
        </p:blipFill>
        <p:spPr bwMode="auto">
          <a:xfrm>
            <a:off x="1143000" y="6019800"/>
            <a:ext cx="1981200" cy="500514"/>
          </a:xfrm>
          <a:prstGeom prst="rect">
            <a:avLst/>
          </a:prstGeom>
          <a:noFill/>
          <a:ln w="9525">
            <a:noFill/>
            <a:miter lim="800000"/>
            <a:headEnd/>
            <a:tailEnd/>
          </a:ln>
        </p:spPr>
      </p:pic>
      <p:sp>
        <p:nvSpPr>
          <p:cNvPr id="31" name="TextBox 30"/>
          <p:cNvSpPr txBox="1"/>
          <p:nvPr/>
        </p:nvSpPr>
        <p:spPr>
          <a:xfrm>
            <a:off x="4191000" y="9525"/>
            <a:ext cx="1371600" cy="369332"/>
          </a:xfrm>
          <a:prstGeom prst="rect">
            <a:avLst/>
          </a:prstGeom>
          <a:noFill/>
        </p:spPr>
        <p:txBody>
          <a:bodyPr wrap="square" rtlCol="0">
            <a:spAutoFit/>
          </a:bodyPr>
          <a:lstStyle/>
          <a:p>
            <a:r>
              <a:rPr lang="fa-IR" dirty="0" smtClean="0">
                <a:cs typeface="B Titr" pitchFamily="2" charset="-78"/>
              </a:rPr>
              <a:t>به نام خدا</a:t>
            </a:r>
            <a:endParaRPr lang="en-US" dirty="0">
              <a:cs typeface="B Titr" pitchFamily="2" charset="-78"/>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24200" y="457200"/>
            <a:ext cx="28956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rot="5400000">
            <a:off x="-1104900" y="3314700"/>
            <a:ext cx="28956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rot="5400000">
            <a:off x="7353300" y="3390900"/>
            <a:ext cx="28956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flipV="1">
            <a:off x="5943600" y="3352800"/>
            <a:ext cx="762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flipV="1">
            <a:off x="5943600" y="2895600"/>
            <a:ext cx="762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flipV="1">
            <a:off x="5943600" y="2133600"/>
            <a:ext cx="762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2819400" y="1066800"/>
            <a:ext cx="3276600" cy="369332"/>
          </a:xfrm>
          <a:prstGeom prst="rect">
            <a:avLst/>
          </a:prstGeom>
          <a:noFill/>
        </p:spPr>
        <p:txBody>
          <a:bodyPr wrap="square" rtlCol="0">
            <a:spAutoFit/>
          </a:bodyPr>
          <a:lstStyle/>
          <a:p>
            <a:r>
              <a:rPr lang="fa-IR" dirty="0" smtClean="0">
                <a:cs typeface="B Titr" pitchFamily="2" charset="-78"/>
              </a:rPr>
              <a:t>لوله ها از نظر جنس در صنعت تاسیسات</a:t>
            </a:r>
            <a:endParaRPr lang="en-US" dirty="0">
              <a:cs typeface="B Titr" pitchFamily="2" charset="-78"/>
            </a:endParaRPr>
          </a:p>
        </p:txBody>
      </p:sp>
      <p:cxnSp>
        <p:nvCxnSpPr>
          <p:cNvPr id="16" name="Straight Connector 15"/>
          <p:cNvCxnSpPr/>
          <p:nvPr/>
        </p:nvCxnSpPr>
        <p:spPr>
          <a:xfrm>
            <a:off x="5867400" y="1524000"/>
            <a:ext cx="533400" cy="8382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6172200" y="2362200"/>
            <a:ext cx="609600" cy="369332"/>
          </a:xfrm>
          <a:prstGeom prst="rect">
            <a:avLst/>
          </a:prstGeom>
          <a:noFill/>
        </p:spPr>
        <p:txBody>
          <a:bodyPr wrap="square" rtlCol="0">
            <a:spAutoFit/>
          </a:bodyPr>
          <a:lstStyle/>
          <a:p>
            <a:r>
              <a:rPr lang="fa-IR" dirty="0" smtClean="0">
                <a:solidFill>
                  <a:srgbClr val="FF0000"/>
                </a:solidFill>
              </a:rPr>
              <a:t>فلزی</a:t>
            </a:r>
            <a:endParaRPr lang="en-US" dirty="0">
              <a:solidFill>
                <a:srgbClr val="FF0000"/>
              </a:solidFill>
            </a:endParaRPr>
          </a:p>
        </p:txBody>
      </p:sp>
      <p:cxnSp>
        <p:nvCxnSpPr>
          <p:cNvPr id="19" name="Straight Connector 18"/>
          <p:cNvCxnSpPr/>
          <p:nvPr/>
        </p:nvCxnSpPr>
        <p:spPr>
          <a:xfrm>
            <a:off x="6858000" y="2667000"/>
            <a:ext cx="1219200" cy="762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17" idx="2"/>
          </p:cNvCxnSpPr>
          <p:nvPr/>
        </p:nvCxnSpPr>
        <p:spPr>
          <a:xfrm>
            <a:off x="6477000" y="2731532"/>
            <a:ext cx="457200" cy="84986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H="1">
            <a:off x="6248400" y="2743200"/>
            <a:ext cx="76200" cy="8382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H="1">
            <a:off x="5562600" y="2743200"/>
            <a:ext cx="685800" cy="8382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7848600" y="3429000"/>
            <a:ext cx="685800" cy="369332"/>
          </a:xfrm>
          <a:prstGeom prst="rect">
            <a:avLst/>
          </a:prstGeom>
          <a:noFill/>
        </p:spPr>
        <p:txBody>
          <a:bodyPr wrap="square" rtlCol="0">
            <a:spAutoFit/>
          </a:bodyPr>
          <a:lstStyle/>
          <a:p>
            <a:r>
              <a:rPr lang="fa-IR" dirty="0" smtClean="0">
                <a:solidFill>
                  <a:srgbClr val="00B050"/>
                </a:solidFill>
              </a:rPr>
              <a:t>چدنی</a:t>
            </a:r>
            <a:endParaRPr lang="en-US" dirty="0">
              <a:solidFill>
                <a:srgbClr val="00B050"/>
              </a:solidFill>
            </a:endParaRPr>
          </a:p>
        </p:txBody>
      </p:sp>
      <p:cxnSp>
        <p:nvCxnSpPr>
          <p:cNvPr id="28" name="Straight Connector 27"/>
          <p:cNvCxnSpPr/>
          <p:nvPr/>
        </p:nvCxnSpPr>
        <p:spPr>
          <a:xfrm flipH="1">
            <a:off x="8001000" y="3810000"/>
            <a:ext cx="76200" cy="4572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8382000" y="3810000"/>
            <a:ext cx="342900" cy="39266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8458200" y="4191000"/>
            <a:ext cx="685800" cy="369332"/>
          </a:xfrm>
          <a:prstGeom prst="rect">
            <a:avLst/>
          </a:prstGeom>
          <a:noFill/>
        </p:spPr>
        <p:txBody>
          <a:bodyPr wrap="square" rtlCol="0">
            <a:spAutoFit/>
          </a:bodyPr>
          <a:lstStyle/>
          <a:p>
            <a:r>
              <a:rPr lang="fa-IR" dirty="0" smtClean="0"/>
              <a:t>داکتیل</a:t>
            </a:r>
            <a:endParaRPr lang="en-US" dirty="0"/>
          </a:p>
        </p:txBody>
      </p:sp>
      <p:sp>
        <p:nvSpPr>
          <p:cNvPr id="34" name="TextBox 33"/>
          <p:cNvSpPr txBox="1"/>
          <p:nvPr/>
        </p:nvSpPr>
        <p:spPr>
          <a:xfrm>
            <a:off x="7543800" y="4191000"/>
            <a:ext cx="990600" cy="369332"/>
          </a:xfrm>
          <a:prstGeom prst="rect">
            <a:avLst/>
          </a:prstGeom>
          <a:noFill/>
        </p:spPr>
        <p:txBody>
          <a:bodyPr wrap="square" rtlCol="0">
            <a:spAutoFit/>
          </a:bodyPr>
          <a:lstStyle/>
          <a:p>
            <a:r>
              <a:rPr lang="fa-IR" dirty="0" smtClean="0"/>
              <a:t>غیرداکتیل</a:t>
            </a:r>
            <a:endParaRPr lang="en-US" dirty="0"/>
          </a:p>
        </p:txBody>
      </p:sp>
      <p:sp>
        <p:nvSpPr>
          <p:cNvPr id="35" name="TextBox 34"/>
          <p:cNvSpPr txBox="1"/>
          <p:nvPr/>
        </p:nvSpPr>
        <p:spPr>
          <a:xfrm>
            <a:off x="6629400" y="3505200"/>
            <a:ext cx="990600" cy="369332"/>
          </a:xfrm>
          <a:prstGeom prst="rect">
            <a:avLst/>
          </a:prstGeom>
          <a:noFill/>
        </p:spPr>
        <p:txBody>
          <a:bodyPr wrap="square" rtlCol="0">
            <a:spAutoFit/>
          </a:bodyPr>
          <a:lstStyle/>
          <a:p>
            <a:r>
              <a:rPr lang="fa-IR" dirty="0" smtClean="0">
                <a:solidFill>
                  <a:srgbClr val="00B050"/>
                </a:solidFill>
              </a:rPr>
              <a:t>فولادی</a:t>
            </a:r>
            <a:endParaRPr lang="en-US" dirty="0">
              <a:solidFill>
                <a:srgbClr val="00B050"/>
              </a:solidFill>
            </a:endParaRPr>
          </a:p>
        </p:txBody>
      </p:sp>
      <p:cxnSp>
        <p:nvCxnSpPr>
          <p:cNvPr id="38" name="Straight Connector 37"/>
          <p:cNvCxnSpPr/>
          <p:nvPr/>
        </p:nvCxnSpPr>
        <p:spPr>
          <a:xfrm flipH="1">
            <a:off x="6477000" y="3962400"/>
            <a:ext cx="228600" cy="4572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6858000" y="3962400"/>
            <a:ext cx="304800" cy="4572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6934200" y="4343400"/>
            <a:ext cx="990600" cy="369332"/>
          </a:xfrm>
          <a:prstGeom prst="rect">
            <a:avLst/>
          </a:prstGeom>
          <a:noFill/>
        </p:spPr>
        <p:txBody>
          <a:bodyPr wrap="square" rtlCol="0">
            <a:spAutoFit/>
          </a:bodyPr>
          <a:lstStyle/>
          <a:p>
            <a:r>
              <a:rPr lang="fa-IR" dirty="0" smtClean="0"/>
              <a:t>سیاه</a:t>
            </a:r>
            <a:endParaRPr lang="en-US" dirty="0"/>
          </a:p>
        </p:txBody>
      </p:sp>
      <p:sp>
        <p:nvSpPr>
          <p:cNvPr id="43" name="TextBox 42"/>
          <p:cNvSpPr txBox="1"/>
          <p:nvPr/>
        </p:nvSpPr>
        <p:spPr>
          <a:xfrm>
            <a:off x="6019800" y="4407932"/>
            <a:ext cx="990600" cy="369332"/>
          </a:xfrm>
          <a:prstGeom prst="rect">
            <a:avLst/>
          </a:prstGeom>
          <a:noFill/>
        </p:spPr>
        <p:txBody>
          <a:bodyPr wrap="square" rtlCol="0">
            <a:spAutoFit/>
          </a:bodyPr>
          <a:lstStyle/>
          <a:p>
            <a:r>
              <a:rPr lang="fa-IR" dirty="0" smtClean="0"/>
              <a:t>گالوانیزه</a:t>
            </a:r>
            <a:endParaRPr lang="en-US" dirty="0"/>
          </a:p>
        </p:txBody>
      </p:sp>
      <p:sp>
        <p:nvSpPr>
          <p:cNvPr id="45" name="TextBox 44"/>
          <p:cNvSpPr txBox="1"/>
          <p:nvPr/>
        </p:nvSpPr>
        <p:spPr>
          <a:xfrm>
            <a:off x="5638800" y="3505200"/>
            <a:ext cx="990600" cy="369332"/>
          </a:xfrm>
          <a:prstGeom prst="rect">
            <a:avLst/>
          </a:prstGeom>
          <a:noFill/>
        </p:spPr>
        <p:txBody>
          <a:bodyPr wrap="square" rtlCol="0">
            <a:spAutoFit/>
          </a:bodyPr>
          <a:lstStyle/>
          <a:p>
            <a:r>
              <a:rPr lang="fa-IR" dirty="0" smtClean="0">
                <a:solidFill>
                  <a:srgbClr val="00B050"/>
                </a:solidFill>
              </a:rPr>
              <a:t>آلومینیومی</a:t>
            </a:r>
            <a:endParaRPr lang="en-US" dirty="0">
              <a:solidFill>
                <a:srgbClr val="00B050"/>
              </a:solidFill>
            </a:endParaRPr>
          </a:p>
        </p:txBody>
      </p:sp>
      <p:sp>
        <p:nvSpPr>
          <p:cNvPr id="46" name="TextBox 45"/>
          <p:cNvSpPr txBox="1"/>
          <p:nvPr/>
        </p:nvSpPr>
        <p:spPr>
          <a:xfrm>
            <a:off x="5105400" y="3505200"/>
            <a:ext cx="990600" cy="369332"/>
          </a:xfrm>
          <a:prstGeom prst="rect">
            <a:avLst/>
          </a:prstGeom>
          <a:noFill/>
        </p:spPr>
        <p:txBody>
          <a:bodyPr wrap="square" rtlCol="0">
            <a:spAutoFit/>
          </a:bodyPr>
          <a:lstStyle/>
          <a:p>
            <a:r>
              <a:rPr lang="fa-IR" dirty="0" smtClean="0">
                <a:solidFill>
                  <a:srgbClr val="00B050"/>
                </a:solidFill>
              </a:rPr>
              <a:t>مسی</a:t>
            </a:r>
            <a:endParaRPr lang="en-US" dirty="0">
              <a:solidFill>
                <a:srgbClr val="00B050"/>
              </a:solidFill>
            </a:endParaRPr>
          </a:p>
        </p:txBody>
      </p:sp>
      <p:cxnSp>
        <p:nvCxnSpPr>
          <p:cNvPr id="58" name="Straight Connector 57"/>
          <p:cNvCxnSpPr/>
          <p:nvPr/>
        </p:nvCxnSpPr>
        <p:spPr>
          <a:xfrm flipH="1">
            <a:off x="4419600" y="1600200"/>
            <a:ext cx="457200" cy="12192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3962400" y="2819400"/>
            <a:ext cx="990600" cy="369332"/>
          </a:xfrm>
          <a:prstGeom prst="rect">
            <a:avLst/>
          </a:prstGeom>
          <a:noFill/>
        </p:spPr>
        <p:txBody>
          <a:bodyPr wrap="square" rtlCol="0">
            <a:spAutoFit/>
          </a:bodyPr>
          <a:lstStyle/>
          <a:p>
            <a:r>
              <a:rPr lang="fa-IR" dirty="0" smtClean="0">
                <a:solidFill>
                  <a:srgbClr val="FF0000"/>
                </a:solidFill>
              </a:rPr>
              <a:t>غیرفلزی</a:t>
            </a:r>
            <a:endParaRPr lang="en-US" dirty="0">
              <a:solidFill>
                <a:srgbClr val="FF0000"/>
              </a:solidFill>
            </a:endParaRPr>
          </a:p>
        </p:txBody>
      </p:sp>
      <p:cxnSp>
        <p:nvCxnSpPr>
          <p:cNvPr id="61" name="Straight Connector 60"/>
          <p:cNvCxnSpPr>
            <a:endCxn id="62" idx="0"/>
          </p:cNvCxnSpPr>
          <p:nvPr/>
        </p:nvCxnSpPr>
        <p:spPr>
          <a:xfrm>
            <a:off x="4495800" y="3124200"/>
            <a:ext cx="381000" cy="914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4038600" y="4038600"/>
            <a:ext cx="1676400" cy="369332"/>
          </a:xfrm>
          <a:prstGeom prst="rect">
            <a:avLst/>
          </a:prstGeom>
          <a:noFill/>
        </p:spPr>
        <p:txBody>
          <a:bodyPr wrap="square" rtlCol="0">
            <a:spAutoFit/>
          </a:bodyPr>
          <a:lstStyle/>
          <a:p>
            <a:r>
              <a:rPr lang="fa-IR" dirty="0" smtClean="0">
                <a:solidFill>
                  <a:srgbClr val="00B050"/>
                </a:solidFill>
              </a:rPr>
              <a:t>پلاستیکی (پلیمری)</a:t>
            </a:r>
            <a:endParaRPr lang="en-US" dirty="0">
              <a:solidFill>
                <a:srgbClr val="00B050"/>
              </a:solidFill>
            </a:endParaRPr>
          </a:p>
        </p:txBody>
      </p:sp>
      <p:cxnSp>
        <p:nvCxnSpPr>
          <p:cNvPr id="64" name="Straight Connector 63"/>
          <p:cNvCxnSpPr/>
          <p:nvPr/>
        </p:nvCxnSpPr>
        <p:spPr>
          <a:xfrm>
            <a:off x="5029200" y="4343400"/>
            <a:ext cx="533400" cy="6096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flipH="1">
            <a:off x="4876800" y="4343400"/>
            <a:ext cx="152400" cy="685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flipH="1">
            <a:off x="4343400" y="4343400"/>
            <a:ext cx="609600" cy="685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a:stCxn id="62" idx="2"/>
          </p:cNvCxnSpPr>
          <p:nvPr/>
        </p:nvCxnSpPr>
        <p:spPr>
          <a:xfrm flipH="1">
            <a:off x="3962400" y="4407932"/>
            <a:ext cx="914400" cy="39266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334000" y="4876800"/>
            <a:ext cx="533400" cy="369332"/>
          </a:xfrm>
          <a:prstGeom prst="rect">
            <a:avLst/>
          </a:prstGeom>
          <a:noFill/>
        </p:spPr>
        <p:txBody>
          <a:bodyPr wrap="square" rtlCol="0">
            <a:spAutoFit/>
          </a:bodyPr>
          <a:lstStyle/>
          <a:p>
            <a:r>
              <a:rPr lang="en-US" b="1" dirty="0" smtClean="0"/>
              <a:t>PE</a:t>
            </a:r>
            <a:endParaRPr lang="en-US" b="1" dirty="0"/>
          </a:p>
        </p:txBody>
      </p:sp>
      <p:sp>
        <p:nvSpPr>
          <p:cNvPr id="75" name="TextBox 74"/>
          <p:cNvSpPr txBox="1"/>
          <p:nvPr/>
        </p:nvSpPr>
        <p:spPr>
          <a:xfrm>
            <a:off x="4648200" y="4953000"/>
            <a:ext cx="609600" cy="369332"/>
          </a:xfrm>
          <a:prstGeom prst="rect">
            <a:avLst/>
          </a:prstGeom>
          <a:noFill/>
        </p:spPr>
        <p:txBody>
          <a:bodyPr wrap="square" rtlCol="0">
            <a:spAutoFit/>
          </a:bodyPr>
          <a:lstStyle/>
          <a:p>
            <a:r>
              <a:rPr lang="en-US" b="1" dirty="0" smtClean="0"/>
              <a:t>PEX</a:t>
            </a:r>
            <a:endParaRPr lang="en-US" b="1" dirty="0"/>
          </a:p>
        </p:txBody>
      </p:sp>
      <p:sp>
        <p:nvSpPr>
          <p:cNvPr id="76" name="TextBox 75"/>
          <p:cNvSpPr txBox="1"/>
          <p:nvPr/>
        </p:nvSpPr>
        <p:spPr>
          <a:xfrm>
            <a:off x="4114800" y="4953000"/>
            <a:ext cx="533400" cy="369332"/>
          </a:xfrm>
          <a:prstGeom prst="rect">
            <a:avLst/>
          </a:prstGeom>
          <a:noFill/>
        </p:spPr>
        <p:txBody>
          <a:bodyPr wrap="square" rtlCol="0">
            <a:spAutoFit/>
          </a:bodyPr>
          <a:lstStyle/>
          <a:p>
            <a:r>
              <a:rPr lang="en-US" b="1" dirty="0" smtClean="0"/>
              <a:t>PP</a:t>
            </a:r>
            <a:endParaRPr lang="en-US" b="1" dirty="0"/>
          </a:p>
        </p:txBody>
      </p:sp>
      <p:sp>
        <p:nvSpPr>
          <p:cNvPr id="77" name="TextBox 76"/>
          <p:cNvSpPr txBox="1"/>
          <p:nvPr/>
        </p:nvSpPr>
        <p:spPr>
          <a:xfrm>
            <a:off x="3581400" y="4724400"/>
            <a:ext cx="762000" cy="369332"/>
          </a:xfrm>
          <a:prstGeom prst="rect">
            <a:avLst/>
          </a:prstGeom>
          <a:noFill/>
        </p:spPr>
        <p:txBody>
          <a:bodyPr wrap="square" rtlCol="0">
            <a:spAutoFit/>
          </a:bodyPr>
          <a:lstStyle/>
          <a:p>
            <a:r>
              <a:rPr lang="en-US" b="1" dirty="0" smtClean="0"/>
              <a:t>PVC</a:t>
            </a:r>
            <a:endParaRPr lang="en-US" b="1" dirty="0"/>
          </a:p>
        </p:txBody>
      </p:sp>
      <p:cxnSp>
        <p:nvCxnSpPr>
          <p:cNvPr id="79" name="Straight Connector 78"/>
          <p:cNvCxnSpPr/>
          <p:nvPr/>
        </p:nvCxnSpPr>
        <p:spPr>
          <a:xfrm flipH="1">
            <a:off x="4114800" y="3124200"/>
            <a:ext cx="228600" cy="381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5" name="TextBox 84"/>
          <p:cNvSpPr txBox="1"/>
          <p:nvPr/>
        </p:nvSpPr>
        <p:spPr>
          <a:xfrm>
            <a:off x="3708400" y="3505200"/>
            <a:ext cx="685800" cy="369332"/>
          </a:xfrm>
          <a:prstGeom prst="rect">
            <a:avLst/>
          </a:prstGeom>
          <a:noFill/>
        </p:spPr>
        <p:txBody>
          <a:bodyPr wrap="square" rtlCol="0">
            <a:spAutoFit/>
          </a:bodyPr>
          <a:lstStyle/>
          <a:p>
            <a:r>
              <a:rPr lang="fa-IR" dirty="0" smtClean="0">
                <a:solidFill>
                  <a:srgbClr val="00B050"/>
                </a:solidFill>
              </a:rPr>
              <a:t>آزبست</a:t>
            </a:r>
            <a:endParaRPr lang="en-US" dirty="0">
              <a:solidFill>
                <a:srgbClr val="00B050"/>
              </a:solidFill>
            </a:endParaRPr>
          </a:p>
        </p:txBody>
      </p:sp>
      <p:cxnSp>
        <p:nvCxnSpPr>
          <p:cNvPr id="87" name="Straight Connector 86"/>
          <p:cNvCxnSpPr/>
          <p:nvPr/>
        </p:nvCxnSpPr>
        <p:spPr>
          <a:xfrm flipH="1">
            <a:off x="3733800" y="3810000"/>
            <a:ext cx="152400" cy="4572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flipH="1">
            <a:off x="3200400" y="3810000"/>
            <a:ext cx="647700" cy="4572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4" name="TextBox 93"/>
          <p:cNvSpPr txBox="1"/>
          <p:nvPr/>
        </p:nvSpPr>
        <p:spPr>
          <a:xfrm>
            <a:off x="3352800" y="4191000"/>
            <a:ext cx="990600" cy="369332"/>
          </a:xfrm>
          <a:prstGeom prst="rect">
            <a:avLst/>
          </a:prstGeom>
          <a:noFill/>
        </p:spPr>
        <p:txBody>
          <a:bodyPr wrap="square" rtlCol="0">
            <a:spAutoFit/>
          </a:bodyPr>
          <a:lstStyle/>
          <a:p>
            <a:r>
              <a:rPr lang="en-US" dirty="0" smtClean="0"/>
              <a:t>A</a:t>
            </a:r>
            <a:r>
              <a:rPr lang="fa-IR" dirty="0" smtClean="0"/>
              <a:t> کلاس</a:t>
            </a:r>
            <a:endParaRPr lang="en-US" dirty="0"/>
          </a:p>
        </p:txBody>
      </p:sp>
      <p:sp>
        <p:nvSpPr>
          <p:cNvPr id="96" name="TextBox 95"/>
          <p:cNvSpPr txBox="1"/>
          <p:nvPr/>
        </p:nvSpPr>
        <p:spPr>
          <a:xfrm>
            <a:off x="2743200" y="4191000"/>
            <a:ext cx="990600" cy="369332"/>
          </a:xfrm>
          <a:prstGeom prst="rect">
            <a:avLst/>
          </a:prstGeom>
          <a:noFill/>
        </p:spPr>
        <p:txBody>
          <a:bodyPr wrap="square" rtlCol="0">
            <a:spAutoFit/>
          </a:bodyPr>
          <a:lstStyle/>
          <a:p>
            <a:r>
              <a:rPr lang="en-US" dirty="0" smtClean="0"/>
              <a:t>B</a:t>
            </a:r>
            <a:r>
              <a:rPr lang="fa-IR" dirty="0" smtClean="0"/>
              <a:t> کلاس</a:t>
            </a:r>
            <a:endParaRPr lang="en-US" dirty="0"/>
          </a:p>
        </p:txBody>
      </p:sp>
      <p:cxnSp>
        <p:nvCxnSpPr>
          <p:cNvPr id="99" name="Straight Connector 98"/>
          <p:cNvCxnSpPr/>
          <p:nvPr/>
        </p:nvCxnSpPr>
        <p:spPr>
          <a:xfrm flipH="1">
            <a:off x="3352800" y="3200400"/>
            <a:ext cx="685800" cy="4572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flipH="1">
            <a:off x="2819400" y="3200400"/>
            <a:ext cx="1219200" cy="381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2" name="TextBox 101"/>
          <p:cNvSpPr txBox="1"/>
          <p:nvPr/>
        </p:nvSpPr>
        <p:spPr>
          <a:xfrm>
            <a:off x="2895600" y="3581400"/>
            <a:ext cx="838200" cy="369332"/>
          </a:xfrm>
          <a:prstGeom prst="rect">
            <a:avLst/>
          </a:prstGeom>
          <a:noFill/>
        </p:spPr>
        <p:txBody>
          <a:bodyPr wrap="square" rtlCol="0">
            <a:spAutoFit/>
          </a:bodyPr>
          <a:lstStyle/>
          <a:p>
            <a:r>
              <a:rPr lang="fa-IR" dirty="0" smtClean="0">
                <a:solidFill>
                  <a:srgbClr val="00B050"/>
                </a:solidFill>
              </a:rPr>
              <a:t>سیمانی</a:t>
            </a:r>
            <a:endParaRPr lang="en-US" dirty="0">
              <a:solidFill>
                <a:srgbClr val="00B050"/>
              </a:solidFill>
            </a:endParaRPr>
          </a:p>
        </p:txBody>
      </p:sp>
      <p:sp>
        <p:nvSpPr>
          <p:cNvPr id="103" name="TextBox 102"/>
          <p:cNvSpPr txBox="1"/>
          <p:nvPr/>
        </p:nvSpPr>
        <p:spPr>
          <a:xfrm>
            <a:off x="2286000" y="3505200"/>
            <a:ext cx="838200" cy="369332"/>
          </a:xfrm>
          <a:prstGeom prst="rect">
            <a:avLst/>
          </a:prstGeom>
          <a:noFill/>
        </p:spPr>
        <p:txBody>
          <a:bodyPr wrap="square" rtlCol="0">
            <a:spAutoFit/>
          </a:bodyPr>
          <a:lstStyle/>
          <a:p>
            <a:r>
              <a:rPr lang="fa-IR" dirty="0" smtClean="0">
                <a:solidFill>
                  <a:srgbClr val="00B050"/>
                </a:solidFill>
              </a:rPr>
              <a:t>سفالی</a:t>
            </a:r>
            <a:endParaRPr lang="en-US" dirty="0">
              <a:solidFill>
                <a:srgbClr val="00B050"/>
              </a:solidFill>
            </a:endParaRPr>
          </a:p>
        </p:txBody>
      </p:sp>
      <p:cxnSp>
        <p:nvCxnSpPr>
          <p:cNvPr id="105" name="Straight Connector 104"/>
          <p:cNvCxnSpPr/>
          <p:nvPr/>
        </p:nvCxnSpPr>
        <p:spPr>
          <a:xfrm flipH="1">
            <a:off x="2895600" y="1600200"/>
            <a:ext cx="1676400" cy="685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6" name="TextBox 105"/>
          <p:cNvSpPr txBox="1"/>
          <p:nvPr/>
        </p:nvSpPr>
        <p:spPr>
          <a:xfrm>
            <a:off x="2362200" y="2286000"/>
            <a:ext cx="838200" cy="369332"/>
          </a:xfrm>
          <a:prstGeom prst="rect">
            <a:avLst/>
          </a:prstGeom>
          <a:noFill/>
        </p:spPr>
        <p:txBody>
          <a:bodyPr wrap="square" rtlCol="0">
            <a:spAutoFit/>
          </a:bodyPr>
          <a:lstStyle/>
          <a:p>
            <a:r>
              <a:rPr lang="fa-IR" dirty="0" smtClean="0">
                <a:solidFill>
                  <a:srgbClr val="00B050"/>
                </a:solidFill>
              </a:rPr>
              <a:t>تلفیقی</a:t>
            </a:r>
            <a:endParaRPr lang="en-US" dirty="0">
              <a:solidFill>
                <a:srgbClr val="00B050"/>
              </a:solidFill>
            </a:endParaRPr>
          </a:p>
        </p:txBody>
      </p:sp>
      <p:cxnSp>
        <p:nvCxnSpPr>
          <p:cNvPr id="108" name="Straight Connector 107"/>
          <p:cNvCxnSpPr/>
          <p:nvPr/>
        </p:nvCxnSpPr>
        <p:spPr>
          <a:xfrm flipH="1" flipV="1">
            <a:off x="1524000" y="2362200"/>
            <a:ext cx="914400" cy="18466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9" name="TextBox 108"/>
          <p:cNvSpPr txBox="1"/>
          <p:nvPr/>
        </p:nvSpPr>
        <p:spPr>
          <a:xfrm>
            <a:off x="228600" y="2057400"/>
            <a:ext cx="1371600" cy="369332"/>
          </a:xfrm>
          <a:prstGeom prst="rect">
            <a:avLst/>
          </a:prstGeom>
          <a:noFill/>
        </p:spPr>
        <p:txBody>
          <a:bodyPr wrap="square" rtlCol="0">
            <a:spAutoFit/>
          </a:bodyPr>
          <a:lstStyle/>
          <a:p>
            <a:r>
              <a:rPr lang="en-US" b="1" dirty="0" smtClean="0"/>
              <a:t>PEX-AL-PEX</a:t>
            </a:r>
            <a:endParaRPr lang="en-US" b="1" dirty="0"/>
          </a:p>
        </p:txBody>
      </p:sp>
      <p:cxnSp>
        <p:nvCxnSpPr>
          <p:cNvPr id="110" name="Straight Connector 109"/>
          <p:cNvCxnSpPr/>
          <p:nvPr/>
        </p:nvCxnSpPr>
        <p:spPr>
          <a:xfrm flipH="1">
            <a:off x="1625600" y="2565400"/>
            <a:ext cx="838200" cy="18466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2" name="TextBox 111"/>
          <p:cNvSpPr txBox="1"/>
          <p:nvPr/>
        </p:nvSpPr>
        <p:spPr>
          <a:xfrm>
            <a:off x="0" y="2514600"/>
            <a:ext cx="1828800" cy="369332"/>
          </a:xfrm>
          <a:prstGeom prst="rect">
            <a:avLst/>
          </a:prstGeom>
          <a:noFill/>
        </p:spPr>
        <p:txBody>
          <a:bodyPr wrap="square" rtlCol="0">
            <a:spAutoFit/>
          </a:bodyPr>
          <a:lstStyle/>
          <a:p>
            <a:r>
              <a:rPr lang="en-US" b="1" dirty="0" smtClean="0"/>
              <a:t>PERT-AL-PERT</a:t>
            </a:r>
            <a:endParaRPr lang="en-US" b="1" dirty="0"/>
          </a:p>
        </p:txBody>
      </p:sp>
      <p:cxnSp>
        <p:nvCxnSpPr>
          <p:cNvPr id="115" name="Straight Connector 114"/>
          <p:cNvCxnSpPr/>
          <p:nvPr/>
        </p:nvCxnSpPr>
        <p:spPr>
          <a:xfrm flipH="1">
            <a:off x="1600200" y="2590800"/>
            <a:ext cx="838200" cy="533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6" name="TextBox 115"/>
          <p:cNvSpPr txBox="1"/>
          <p:nvPr/>
        </p:nvSpPr>
        <p:spPr>
          <a:xfrm>
            <a:off x="304800" y="2971800"/>
            <a:ext cx="1676400" cy="369332"/>
          </a:xfrm>
          <a:prstGeom prst="rect">
            <a:avLst/>
          </a:prstGeom>
          <a:noFill/>
        </p:spPr>
        <p:txBody>
          <a:bodyPr wrap="square" rtlCol="0">
            <a:spAutoFit/>
          </a:bodyPr>
          <a:lstStyle/>
          <a:p>
            <a:r>
              <a:rPr lang="en-US" b="1" dirty="0" smtClean="0"/>
              <a:t>PP-AL-PP</a:t>
            </a:r>
            <a:endParaRPr lang="en-US" b="1" dirty="0"/>
          </a:p>
        </p:txBody>
      </p:sp>
      <p:cxnSp>
        <p:nvCxnSpPr>
          <p:cNvPr id="120" name="Straight Connector 119"/>
          <p:cNvCxnSpPr/>
          <p:nvPr/>
        </p:nvCxnSpPr>
        <p:spPr>
          <a:xfrm flipH="1">
            <a:off x="1524000" y="2590800"/>
            <a:ext cx="914400" cy="1066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2" name="TextBox 121"/>
          <p:cNvSpPr txBox="1"/>
          <p:nvPr/>
        </p:nvSpPr>
        <p:spPr>
          <a:xfrm>
            <a:off x="0" y="3505200"/>
            <a:ext cx="1676400" cy="369332"/>
          </a:xfrm>
          <a:prstGeom prst="rect">
            <a:avLst/>
          </a:prstGeom>
          <a:noFill/>
        </p:spPr>
        <p:txBody>
          <a:bodyPr wrap="square" rtlCol="0">
            <a:spAutoFit/>
          </a:bodyPr>
          <a:lstStyle/>
          <a:p>
            <a:r>
              <a:rPr lang="en-US" b="1" dirty="0" smtClean="0"/>
              <a:t>PE-CEMENT-PE</a:t>
            </a:r>
            <a:endParaRPr lang="en-US" b="1" dirty="0"/>
          </a:p>
        </p:txBody>
      </p:sp>
      <p:sp>
        <p:nvSpPr>
          <p:cNvPr id="123" name="TextBox 122"/>
          <p:cNvSpPr txBox="1"/>
          <p:nvPr/>
        </p:nvSpPr>
        <p:spPr>
          <a:xfrm>
            <a:off x="3886200" y="5410200"/>
            <a:ext cx="3276600" cy="369332"/>
          </a:xfrm>
          <a:prstGeom prst="rect">
            <a:avLst/>
          </a:prstGeom>
          <a:noFill/>
        </p:spPr>
        <p:txBody>
          <a:bodyPr wrap="square" rtlCol="0">
            <a:spAutoFit/>
          </a:bodyPr>
          <a:lstStyle/>
          <a:p>
            <a:r>
              <a:rPr lang="fa-IR" dirty="0" smtClean="0">
                <a:cs typeface="B Titr" pitchFamily="2" charset="-78"/>
              </a:rPr>
              <a:t>لوله ها از نظر ساخت</a:t>
            </a:r>
            <a:endParaRPr lang="en-US" dirty="0">
              <a:cs typeface="B Titr" pitchFamily="2" charset="-78"/>
            </a:endParaRPr>
          </a:p>
        </p:txBody>
      </p:sp>
      <p:sp>
        <p:nvSpPr>
          <p:cNvPr id="124" name="TextBox 123"/>
          <p:cNvSpPr txBox="1"/>
          <p:nvPr/>
        </p:nvSpPr>
        <p:spPr>
          <a:xfrm>
            <a:off x="7772400" y="5791200"/>
            <a:ext cx="1600200" cy="369332"/>
          </a:xfrm>
          <a:prstGeom prst="rect">
            <a:avLst/>
          </a:prstGeom>
          <a:noFill/>
        </p:spPr>
        <p:txBody>
          <a:bodyPr wrap="square" rtlCol="0">
            <a:spAutoFit/>
          </a:bodyPr>
          <a:lstStyle/>
          <a:p>
            <a:r>
              <a:rPr lang="fa-IR" dirty="0" smtClean="0">
                <a:solidFill>
                  <a:srgbClr val="00B050"/>
                </a:solidFill>
              </a:rPr>
              <a:t>لوله های درزدار</a:t>
            </a:r>
            <a:endParaRPr lang="en-US" dirty="0">
              <a:solidFill>
                <a:srgbClr val="00B050"/>
              </a:solidFill>
            </a:endParaRPr>
          </a:p>
        </p:txBody>
      </p:sp>
      <p:cxnSp>
        <p:nvCxnSpPr>
          <p:cNvPr id="126" name="Straight Connector 125"/>
          <p:cNvCxnSpPr/>
          <p:nvPr/>
        </p:nvCxnSpPr>
        <p:spPr>
          <a:xfrm flipH="1" flipV="1">
            <a:off x="7315200" y="5867400"/>
            <a:ext cx="457200" cy="2286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p:cNvCxnSpPr/>
          <p:nvPr/>
        </p:nvCxnSpPr>
        <p:spPr>
          <a:xfrm flipH="1">
            <a:off x="7239000" y="6096000"/>
            <a:ext cx="533400" cy="304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6324600" y="5715000"/>
            <a:ext cx="990600" cy="369332"/>
          </a:xfrm>
          <a:prstGeom prst="rect">
            <a:avLst/>
          </a:prstGeom>
          <a:noFill/>
        </p:spPr>
        <p:txBody>
          <a:bodyPr wrap="square" rtlCol="0">
            <a:spAutoFit/>
          </a:bodyPr>
          <a:lstStyle/>
          <a:p>
            <a:r>
              <a:rPr lang="fa-IR" dirty="0" smtClean="0"/>
              <a:t>درزمستقیم</a:t>
            </a:r>
            <a:endParaRPr lang="en-US" dirty="0"/>
          </a:p>
        </p:txBody>
      </p:sp>
      <p:sp>
        <p:nvSpPr>
          <p:cNvPr id="131" name="TextBox 130"/>
          <p:cNvSpPr txBox="1"/>
          <p:nvPr/>
        </p:nvSpPr>
        <p:spPr>
          <a:xfrm>
            <a:off x="6248400" y="6172200"/>
            <a:ext cx="1143000" cy="369332"/>
          </a:xfrm>
          <a:prstGeom prst="rect">
            <a:avLst/>
          </a:prstGeom>
          <a:noFill/>
        </p:spPr>
        <p:txBody>
          <a:bodyPr wrap="square" rtlCol="0">
            <a:spAutoFit/>
          </a:bodyPr>
          <a:lstStyle/>
          <a:p>
            <a:r>
              <a:rPr lang="fa-IR" dirty="0" smtClean="0"/>
              <a:t>درزمارپیچی</a:t>
            </a:r>
            <a:endParaRPr lang="en-US" dirty="0"/>
          </a:p>
        </p:txBody>
      </p:sp>
      <p:sp>
        <p:nvSpPr>
          <p:cNvPr id="138" name="TextBox 137"/>
          <p:cNvSpPr txBox="1"/>
          <p:nvPr/>
        </p:nvSpPr>
        <p:spPr>
          <a:xfrm>
            <a:off x="1676400" y="5867400"/>
            <a:ext cx="2590800" cy="369332"/>
          </a:xfrm>
          <a:prstGeom prst="rect">
            <a:avLst/>
          </a:prstGeom>
          <a:noFill/>
        </p:spPr>
        <p:txBody>
          <a:bodyPr wrap="square" rtlCol="0">
            <a:spAutoFit/>
          </a:bodyPr>
          <a:lstStyle/>
          <a:p>
            <a:r>
              <a:rPr lang="fa-IR" dirty="0" smtClean="0">
                <a:solidFill>
                  <a:srgbClr val="00B050"/>
                </a:solidFill>
              </a:rPr>
              <a:t>لوله های بدون درز(مانیسمان)</a:t>
            </a:r>
            <a:endParaRPr lang="en-US" dirty="0">
              <a:solidFill>
                <a:srgbClr val="00B050"/>
              </a:solidFill>
            </a:endParaRPr>
          </a:p>
        </p:txBody>
      </p:sp>
    </p:spTree>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5s.jpg"/>
          <p:cNvPicPr>
            <a:picLocks noChangeAspect="1"/>
          </p:cNvPicPr>
          <p:nvPr/>
        </p:nvPicPr>
        <p:blipFill>
          <a:blip r:embed="rId2" cstate="print"/>
          <a:stretch>
            <a:fillRect/>
          </a:stretch>
        </p:blipFill>
        <p:spPr>
          <a:xfrm>
            <a:off x="381000" y="838200"/>
            <a:ext cx="4495800" cy="3429000"/>
          </a:xfrm>
          <a:prstGeom prst="rect">
            <a:avLst/>
          </a:prstGeom>
        </p:spPr>
      </p:pic>
      <p:sp>
        <p:nvSpPr>
          <p:cNvPr id="5" name="TextBox 4"/>
          <p:cNvSpPr txBox="1"/>
          <p:nvPr/>
        </p:nvSpPr>
        <p:spPr>
          <a:xfrm>
            <a:off x="3962400" y="228600"/>
            <a:ext cx="1524000" cy="523220"/>
          </a:xfrm>
          <a:prstGeom prst="rect">
            <a:avLst/>
          </a:prstGeom>
          <a:noFill/>
        </p:spPr>
        <p:txBody>
          <a:bodyPr wrap="square" rtlCol="0">
            <a:spAutoFit/>
          </a:bodyPr>
          <a:lstStyle/>
          <a:p>
            <a:r>
              <a:rPr lang="fa-IR" sz="2800" dirty="0" smtClean="0"/>
              <a:t>لوله تلفیقی</a:t>
            </a:r>
            <a:endParaRPr lang="en-US" sz="2800" dirty="0"/>
          </a:p>
        </p:txBody>
      </p:sp>
      <p:pic>
        <p:nvPicPr>
          <p:cNvPr id="6" name="Picture 5" descr="untitled1.png"/>
          <p:cNvPicPr>
            <a:picLocks noChangeAspect="1"/>
          </p:cNvPicPr>
          <p:nvPr/>
        </p:nvPicPr>
        <p:blipFill>
          <a:blip r:embed="rId3" cstate="print"/>
          <a:stretch>
            <a:fillRect/>
          </a:stretch>
        </p:blipFill>
        <p:spPr>
          <a:xfrm>
            <a:off x="5181600" y="838200"/>
            <a:ext cx="3581400" cy="3505200"/>
          </a:xfrm>
          <a:prstGeom prst="rect">
            <a:avLst/>
          </a:prstGeom>
        </p:spPr>
      </p:pic>
      <p:pic>
        <p:nvPicPr>
          <p:cNvPr id="7" name="Picture 6" descr="untitled.png"/>
          <p:cNvPicPr>
            <a:picLocks noChangeAspect="1"/>
          </p:cNvPicPr>
          <p:nvPr/>
        </p:nvPicPr>
        <p:blipFill>
          <a:blip r:embed="rId4" cstate="print"/>
          <a:stretch>
            <a:fillRect/>
          </a:stretch>
        </p:blipFill>
        <p:spPr>
          <a:xfrm>
            <a:off x="609600" y="4495800"/>
            <a:ext cx="4495800" cy="2133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XCS3LX2T.jpg"/>
          <p:cNvPicPr>
            <a:picLocks noChangeAspect="1"/>
          </p:cNvPicPr>
          <p:nvPr/>
        </p:nvPicPr>
        <p:blipFill>
          <a:blip r:embed="rId2" cstate="print"/>
          <a:stretch>
            <a:fillRect/>
          </a:stretch>
        </p:blipFill>
        <p:spPr>
          <a:xfrm>
            <a:off x="685800" y="609600"/>
            <a:ext cx="2971800" cy="2743200"/>
          </a:xfrm>
          <a:prstGeom prst="rect">
            <a:avLst/>
          </a:prstGeom>
        </p:spPr>
      </p:pic>
      <p:pic>
        <p:nvPicPr>
          <p:cNvPr id="5" name="Picture 4" descr="th.2jpg.jpg"/>
          <p:cNvPicPr>
            <a:picLocks noChangeAspect="1"/>
          </p:cNvPicPr>
          <p:nvPr/>
        </p:nvPicPr>
        <p:blipFill>
          <a:blip r:embed="rId3" cstate="print"/>
          <a:stretch>
            <a:fillRect/>
          </a:stretch>
        </p:blipFill>
        <p:spPr>
          <a:xfrm>
            <a:off x="4191000" y="685800"/>
            <a:ext cx="3962400" cy="2590800"/>
          </a:xfrm>
          <a:prstGeom prst="rect">
            <a:avLst/>
          </a:prstGeom>
        </p:spPr>
      </p:pic>
      <p:pic>
        <p:nvPicPr>
          <p:cNvPr id="8" name="Picture 7" descr="imagesOLKP5F4U.jpg"/>
          <p:cNvPicPr>
            <a:picLocks noChangeAspect="1"/>
          </p:cNvPicPr>
          <p:nvPr/>
        </p:nvPicPr>
        <p:blipFill>
          <a:blip r:embed="rId4" cstate="print"/>
          <a:stretch>
            <a:fillRect/>
          </a:stretch>
        </p:blipFill>
        <p:spPr>
          <a:xfrm>
            <a:off x="381000" y="3657600"/>
            <a:ext cx="3505200" cy="2438400"/>
          </a:xfrm>
          <a:prstGeom prst="rect">
            <a:avLst/>
          </a:prstGeom>
        </p:spPr>
      </p:pic>
      <p:pic>
        <p:nvPicPr>
          <p:cNvPr id="9" name="Picture 8" descr="imagesZDICTI3B.jpg"/>
          <p:cNvPicPr>
            <a:picLocks noChangeAspect="1"/>
          </p:cNvPicPr>
          <p:nvPr/>
        </p:nvPicPr>
        <p:blipFill>
          <a:blip r:embed="rId5" cstate="print"/>
          <a:stretch>
            <a:fillRect/>
          </a:stretch>
        </p:blipFill>
        <p:spPr>
          <a:xfrm>
            <a:off x="4495800" y="3657600"/>
            <a:ext cx="3619500" cy="2590800"/>
          </a:xfrm>
          <a:prstGeom prst="rect">
            <a:avLst/>
          </a:prstGeom>
        </p:spPr>
      </p:pic>
      <p:sp>
        <p:nvSpPr>
          <p:cNvPr id="6" name="TextBox 5"/>
          <p:cNvSpPr txBox="1"/>
          <p:nvPr/>
        </p:nvSpPr>
        <p:spPr>
          <a:xfrm>
            <a:off x="1447800" y="228600"/>
            <a:ext cx="1752600" cy="369332"/>
          </a:xfrm>
          <a:prstGeom prst="rect">
            <a:avLst/>
          </a:prstGeom>
          <a:noFill/>
        </p:spPr>
        <p:txBody>
          <a:bodyPr wrap="square" rtlCol="0">
            <a:spAutoFit/>
          </a:bodyPr>
          <a:lstStyle/>
          <a:p>
            <a:r>
              <a:rPr lang="fa-IR" b="1" dirty="0" smtClean="0">
                <a:solidFill>
                  <a:srgbClr val="FF0000"/>
                </a:solidFill>
              </a:rPr>
              <a:t>لوله پی وی سی</a:t>
            </a:r>
            <a:endParaRPr lang="en-US" b="1" dirty="0">
              <a:solidFill>
                <a:srgbClr val="FF0000"/>
              </a:solidFill>
            </a:endParaRPr>
          </a:p>
        </p:txBody>
      </p:sp>
      <p:sp>
        <p:nvSpPr>
          <p:cNvPr id="7" name="TextBox 6"/>
          <p:cNvSpPr txBox="1"/>
          <p:nvPr/>
        </p:nvSpPr>
        <p:spPr>
          <a:xfrm>
            <a:off x="5181600" y="304800"/>
            <a:ext cx="1752600" cy="369332"/>
          </a:xfrm>
          <a:prstGeom prst="rect">
            <a:avLst/>
          </a:prstGeom>
          <a:noFill/>
        </p:spPr>
        <p:txBody>
          <a:bodyPr wrap="square" rtlCol="0">
            <a:spAutoFit/>
          </a:bodyPr>
          <a:lstStyle/>
          <a:p>
            <a:r>
              <a:rPr lang="fa-IR" b="1" dirty="0" smtClean="0">
                <a:solidFill>
                  <a:srgbClr val="FF0000"/>
                </a:solidFill>
              </a:rPr>
              <a:t>لوله پلی اتیلن</a:t>
            </a:r>
            <a:endParaRPr lang="en-US" b="1" dirty="0">
              <a:solidFill>
                <a:srgbClr val="FF0000"/>
              </a:solidFill>
            </a:endParaRPr>
          </a:p>
        </p:txBody>
      </p:sp>
      <p:sp>
        <p:nvSpPr>
          <p:cNvPr id="10" name="TextBox 9"/>
          <p:cNvSpPr txBox="1"/>
          <p:nvPr/>
        </p:nvSpPr>
        <p:spPr>
          <a:xfrm>
            <a:off x="1143000" y="3429000"/>
            <a:ext cx="2209800" cy="369332"/>
          </a:xfrm>
          <a:prstGeom prst="rect">
            <a:avLst/>
          </a:prstGeom>
          <a:noFill/>
        </p:spPr>
        <p:txBody>
          <a:bodyPr wrap="square" rtlCol="0">
            <a:spAutoFit/>
          </a:bodyPr>
          <a:lstStyle/>
          <a:p>
            <a:r>
              <a:rPr lang="fa-IR" b="1" dirty="0" smtClean="0">
                <a:solidFill>
                  <a:srgbClr val="FF0000"/>
                </a:solidFill>
              </a:rPr>
              <a:t>لوله فولادی گالوانیزه</a:t>
            </a:r>
            <a:endParaRPr lang="en-US" b="1" dirty="0">
              <a:solidFill>
                <a:srgbClr val="FF0000"/>
              </a:solidFill>
            </a:endParaRPr>
          </a:p>
        </p:txBody>
      </p:sp>
      <p:sp>
        <p:nvSpPr>
          <p:cNvPr id="11" name="TextBox 10"/>
          <p:cNvSpPr txBox="1"/>
          <p:nvPr/>
        </p:nvSpPr>
        <p:spPr>
          <a:xfrm>
            <a:off x="5181600" y="3429000"/>
            <a:ext cx="2209800" cy="369332"/>
          </a:xfrm>
          <a:prstGeom prst="rect">
            <a:avLst/>
          </a:prstGeom>
          <a:noFill/>
        </p:spPr>
        <p:txBody>
          <a:bodyPr wrap="square" rtlCol="0">
            <a:spAutoFit/>
          </a:bodyPr>
          <a:lstStyle/>
          <a:p>
            <a:r>
              <a:rPr lang="fa-IR" b="1" dirty="0" smtClean="0">
                <a:solidFill>
                  <a:srgbClr val="FF0000"/>
                </a:solidFill>
              </a:rPr>
              <a:t>لوله فولادی سیاه</a:t>
            </a:r>
            <a:endParaRPr lang="en-US" b="1" dirty="0">
              <a:solidFill>
                <a:srgbClr val="FF0000"/>
              </a:solidFill>
            </a:endParaRPr>
          </a:p>
        </p:txBody>
      </p:sp>
    </p:spTree>
  </p:cSld>
  <p:clrMapOvr>
    <a:masterClrMapping/>
  </p:clrMapOvr>
  <p:transition spd="slow">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image6s.jpg"/>
          <p:cNvPicPr>
            <a:picLocks noChangeAspect="1"/>
          </p:cNvPicPr>
          <p:nvPr/>
        </p:nvPicPr>
        <p:blipFill>
          <a:blip r:embed="rId2" cstate="print"/>
          <a:stretch>
            <a:fillRect/>
          </a:stretch>
        </p:blipFill>
        <p:spPr>
          <a:xfrm>
            <a:off x="990600" y="1371600"/>
            <a:ext cx="2514600" cy="2667000"/>
          </a:xfrm>
          <a:prstGeom prst="rect">
            <a:avLst/>
          </a:prstGeom>
        </p:spPr>
      </p:pic>
      <p:pic>
        <p:nvPicPr>
          <p:cNvPr id="8" name="Picture 7" descr="images2APBZ5PQ.jpg"/>
          <p:cNvPicPr>
            <a:picLocks noChangeAspect="1"/>
          </p:cNvPicPr>
          <p:nvPr/>
        </p:nvPicPr>
        <p:blipFill>
          <a:blip r:embed="rId3" cstate="print"/>
          <a:stretch>
            <a:fillRect/>
          </a:stretch>
        </p:blipFill>
        <p:spPr>
          <a:xfrm>
            <a:off x="4724400" y="1676400"/>
            <a:ext cx="3429000" cy="2057400"/>
          </a:xfrm>
          <a:prstGeom prst="rect">
            <a:avLst/>
          </a:prstGeom>
        </p:spPr>
      </p:pic>
      <p:sp>
        <p:nvSpPr>
          <p:cNvPr id="6" name="TextBox 5"/>
          <p:cNvSpPr txBox="1"/>
          <p:nvPr/>
        </p:nvSpPr>
        <p:spPr>
          <a:xfrm>
            <a:off x="4038600" y="838200"/>
            <a:ext cx="1295400" cy="381000"/>
          </a:xfrm>
          <a:prstGeom prst="rect">
            <a:avLst/>
          </a:prstGeom>
          <a:noFill/>
        </p:spPr>
        <p:txBody>
          <a:bodyPr wrap="square" rtlCol="0">
            <a:spAutoFit/>
          </a:bodyPr>
          <a:lstStyle/>
          <a:p>
            <a:r>
              <a:rPr lang="fa-IR" b="1" dirty="0" smtClean="0">
                <a:solidFill>
                  <a:srgbClr val="FF0000"/>
                </a:solidFill>
              </a:rPr>
              <a:t>لوله چدنی</a:t>
            </a:r>
            <a:endParaRPr lang="en-US" b="1"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imagesLESDMKIA.jpg"/>
          <p:cNvPicPr>
            <a:picLocks noGrp="1" noChangeAspect="1"/>
          </p:cNvPicPr>
          <p:nvPr>
            <p:ph idx="1"/>
          </p:nvPr>
        </p:nvPicPr>
        <p:blipFill>
          <a:blip r:embed="rId2" cstate="print"/>
          <a:stretch>
            <a:fillRect/>
          </a:stretch>
        </p:blipFill>
        <p:spPr>
          <a:xfrm>
            <a:off x="228600" y="533400"/>
            <a:ext cx="3733800" cy="3048000"/>
          </a:xfrm>
          <a:prstGeom prst="rect">
            <a:avLst/>
          </a:prstGeom>
        </p:spPr>
      </p:pic>
      <p:sp>
        <p:nvSpPr>
          <p:cNvPr id="5" name="Rectangle 4"/>
          <p:cNvSpPr/>
          <p:nvPr/>
        </p:nvSpPr>
        <p:spPr>
          <a:xfrm>
            <a:off x="228600" y="3048000"/>
            <a:ext cx="3733800" cy="685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unti3tled.png"/>
          <p:cNvPicPr>
            <a:picLocks noChangeAspect="1"/>
          </p:cNvPicPr>
          <p:nvPr/>
        </p:nvPicPr>
        <p:blipFill>
          <a:blip r:embed="rId3" cstate="print"/>
          <a:stretch>
            <a:fillRect/>
          </a:stretch>
        </p:blipFill>
        <p:spPr>
          <a:xfrm>
            <a:off x="304800" y="3581400"/>
            <a:ext cx="3733800" cy="2514600"/>
          </a:xfrm>
          <a:prstGeom prst="rect">
            <a:avLst/>
          </a:prstGeom>
        </p:spPr>
      </p:pic>
      <p:pic>
        <p:nvPicPr>
          <p:cNvPr id="9" name="Picture 8" descr="imagesWYOBUH8E.jpg"/>
          <p:cNvPicPr>
            <a:picLocks noChangeAspect="1"/>
          </p:cNvPicPr>
          <p:nvPr/>
        </p:nvPicPr>
        <p:blipFill>
          <a:blip r:embed="rId4" cstate="print"/>
          <a:stretch>
            <a:fillRect/>
          </a:stretch>
        </p:blipFill>
        <p:spPr>
          <a:xfrm>
            <a:off x="4419600" y="457200"/>
            <a:ext cx="4038600" cy="2762250"/>
          </a:xfrm>
          <a:prstGeom prst="rect">
            <a:avLst/>
          </a:prstGeom>
        </p:spPr>
      </p:pic>
      <p:pic>
        <p:nvPicPr>
          <p:cNvPr id="11" name="Picture 10" descr="th1.jpg"/>
          <p:cNvPicPr>
            <a:picLocks noChangeAspect="1"/>
          </p:cNvPicPr>
          <p:nvPr/>
        </p:nvPicPr>
        <p:blipFill>
          <a:blip r:embed="rId5" cstate="print"/>
          <a:stretch>
            <a:fillRect/>
          </a:stretch>
        </p:blipFill>
        <p:spPr>
          <a:xfrm>
            <a:off x="4191000" y="3429000"/>
            <a:ext cx="4648200" cy="2819400"/>
          </a:xfrm>
          <a:prstGeom prst="rect">
            <a:avLst/>
          </a:prstGeom>
        </p:spPr>
      </p:pic>
      <p:sp>
        <p:nvSpPr>
          <p:cNvPr id="7" name="TextBox 6"/>
          <p:cNvSpPr txBox="1"/>
          <p:nvPr/>
        </p:nvSpPr>
        <p:spPr>
          <a:xfrm>
            <a:off x="1600200" y="152400"/>
            <a:ext cx="1219200" cy="369332"/>
          </a:xfrm>
          <a:prstGeom prst="rect">
            <a:avLst/>
          </a:prstGeom>
          <a:noFill/>
        </p:spPr>
        <p:txBody>
          <a:bodyPr wrap="square" rtlCol="0">
            <a:spAutoFit/>
          </a:bodyPr>
          <a:lstStyle/>
          <a:p>
            <a:r>
              <a:rPr lang="fa-IR" b="1" dirty="0" smtClean="0">
                <a:solidFill>
                  <a:srgbClr val="FF0000"/>
                </a:solidFill>
              </a:rPr>
              <a:t>لوله آزبست</a:t>
            </a:r>
            <a:endParaRPr lang="en-US" b="1" dirty="0">
              <a:solidFill>
                <a:srgbClr val="FF0000"/>
              </a:solidFill>
            </a:endParaRPr>
          </a:p>
        </p:txBody>
      </p:sp>
      <p:sp>
        <p:nvSpPr>
          <p:cNvPr id="8" name="TextBox 7"/>
          <p:cNvSpPr txBox="1"/>
          <p:nvPr/>
        </p:nvSpPr>
        <p:spPr>
          <a:xfrm>
            <a:off x="5867400" y="152400"/>
            <a:ext cx="1219200" cy="369332"/>
          </a:xfrm>
          <a:prstGeom prst="rect">
            <a:avLst/>
          </a:prstGeom>
          <a:noFill/>
        </p:spPr>
        <p:txBody>
          <a:bodyPr wrap="square" rtlCol="0">
            <a:spAutoFit/>
          </a:bodyPr>
          <a:lstStyle/>
          <a:p>
            <a:r>
              <a:rPr lang="fa-IR" b="1" dirty="0" smtClean="0">
                <a:solidFill>
                  <a:srgbClr val="FF0000"/>
                </a:solidFill>
              </a:rPr>
              <a:t>لوله آزبست</a:t>
            </a:r>
            <a:endParaRPr lang="en-US" b="1" dirty="0">
              <a:solidFill>
                <a:srgbClr val="FF0000"/>
              </a:solidFill>
            </a:endParaRPr>
          </a:p>
        </p:txBody>
      </p:sp>
      <p:sp>
        <p:nvSpPr>
          <p:cNvPr id="10" name="TextBox 9"/>
          <p:cNvSpPr txBox="1"/>
          <p:nvPr/>
        </p:nvSpPr>
        <p:spPr>
          <a:xfrm>
            <a:off x="1524000" y="3352800"/>
            <a:ext cx="1219200" cy="369332"/>
          </a:xfrm>
          <a:prstGeom prst="rect">
            <a:avLst/>
          </a:prstGeom>
          <a:noFill/>
        </p:spPr>
        <p:txBody>
          <a:bodyPr wrap="square" rtlCol="0">
            <a:spAutoFit/>
          </a:bodyPr>
          <a:lstStyle/>
          <a:p>
            <a:r>
              <a:rPr lang="fa-IR" b="1" dirty="0" smtClean="0">
                <a:solidFill>
                  <a:srgbClr val="FF0000"/>
                </a:solidFill>
              </a:rPr>
              <a:t>لوله پوشفیت</a:t>
            </a:r>
            <a:endParaRPr lang="en-US" b="1" dirty="0">
              <a:solidFill>
                <a:srgbClr val="FF0000"/>
              </a:solidFill>
            </a:endParaRPr>
          </a:p>
        </p:txBody>
      </p:sp>
      <p:sp>
        <p:nvSpPr>
          <p:cNvPr id="12" name="TextBox 11"/>
          <p:cNvSpPr txBox="1"/>
          <p:nvPr/>
        </p:nvSpPr>
        <p:spPr>
          <a:xfrm>
            <a:off x="5715000" y="3429000"/>
            <a:ext cx="1981200" cy="369332"/>
          </a:xfrm>
          <a:prstGeom prst="rect">
            <a:avLst/>
          </a:prstGeom>
          <a:noFill/>
        </p:spPr>
        <p:txBody>
          <a:bodyPr wrap="square" rtlCol="0">
            <a:spAutoFit/>
          </a:bodyPr>
          <a:lstStyle/>
          <a:p>
            <a:r>
              <a:rPr lang="fa-IR" b="1" dirty="0" smtClean="0">
                <a:solidFill>
                  <a:srgbClr val="FF0000"/>
                </a:solidFill>
              </a:rPr>
              <a:t>دستگاه جوش پلی اتیلن</a:t>
            </a:r>
            <a:endParaRPr lang="en-US" b="1"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1066800" y="0"/>
            <a:ext cx="7239000" cy="2308324"/>
          </a:xfrm>
          <a:prstGeom prst="rect">
            <a:avLst/>
          </a:prstGeom>
          <a:noFill/>
        </p:spPr>
        <p:txBody>
          <a:bodyPr wrap="square" rtlCol="0">
            <a:spAutoFit/>
          </a:bodyPr>
          <a:lstStyle/>
          <a:p>
            <a:pPr algn="r" rtl="1"/>
            <a:r>
              <a:rPr lang="fa-IR" dirty="0" smtClean="0"/>
              <a:t/>
            </a:r>
            <a:br>
              <a:rPr lang="fa-IR" dirty="0" smtClean="0"/>
            </a:br>
            <a:r>
              <a:rPr lang="fa-IR" dirty="0" smtClean="0">
                <a:solidFill>
                  <a:srgbClr val="FF0000"/>
                </a:solidFill>
              </a:rPr>
              <a:t>شیرفلکه کشویی: </a:t>
            </a:r>
            <a:r>
              <a:rPr lang="fa-IR" dirty="0" smtClean="0"/>
              <a:t>این شیر فلکه بیشتر در محل هایی به کار میرود که بخواهند جریان سیال را به طور کامل بسته یا باز نمایند از خواص این شیر میتوان به کم بودن افت فشار در طول مسیر اشاره نمود و به همین دلیل در سر راه لوله های با طول زیاد از این شیر استفاده میگردد.</a:t>
            </a:r>
          </a:p>
          <a:p>
            <a:pPr algn="r" rtl="1"/>
            <a:r>
              <a:rPr lang="fa-IR" dirty="0" smtClean="0"/>
              <a:t>از خواص دیگر شیرفلکه این است که وقتی بطور کامل باز میشود ، مجرا بند ( دیسک ) از مسیر عبور جریان حذف میشود که این خاصیت باعث از بین رفتن هر گونه مقاومتی در شیر میگردد.</a:t>
            </a:r>
          </a:p>
          <a:p>
            <a:r>
              <a:rPr lang="fa-IR" dirty="0" smtClean="0"/>
              <a:t>.</a:t>
            </a:r>
            <a:endParaRPr lang="en-US" dirty="0"/>
          </a:p>
        </p:txBody>
      </p:sp>
      <p:sp>
        <p:nvSpPr>
          <p:cNvPr id="14" name="TextBox 13"/>
          <p:cNvSpPr txBox="1"/>
          <p:nvPr/>
        </p:nvSpPr>
        <p:spPr>
          <a:xfrm>
            <a:off x="1828800" y="2057400"/>
            <a:ext cx="6400800" cy="2308324"/>
          </a:xfrm>
          <a:prstGeom prst="rect">
            <a:avLst/>
          </a:prstGeom>
          <a:noFill/>
        </p:spPr>
        <p:txBody>
          <a:bodyPr wrap="square" rtlCol="0">
            <a:spAutoFit/>
          </a:bodyPr>
          <a:lstStyle/>
          <a:p>
            <a:pPr algn="r"/>
            <a:r>
              <a:rPr lang="fa-IR" dirty="0" smtClean="0">
                <a:solidFill>
                  <a:srgbClr val="FF0000"/>
                </a:solidFill>
              </a:rPr>
              <a:t>شیر توپی:</a:t>
            </a:r>
            <a:r>
              <a:rPr lang="fa-IR" dirty="0" smtClean="0"/>
              <a:t/>
            </a:r>
            <a:br>
              <a:rPr lang="fa-IR" dirty="0" smtClean="0"/>
            </a:br>
            <a:r>
              <a:rPr lang="fa-IR" dirty="0" smtClean="0"/>
              <a:t>این نوع شيرفلکه ها ضربه ای نیز نامیده می شوند. جریان آب در این نوع شيرفلکه ها از میان سوراخ یک ساچمه کروی که در جایگاه کروی کاملا صیقلی شده ای قرار دارد٬٬ عبور می کند. برای باز و بسته کردن این نوع شيرفلکه ها نیز مانند شيرفلکه های سماوری فقط گردش 90 درجه ای دسته شيرفلکه ها کافی است. این شيرفلکه ها نیز مقاومت کمی در برابر جریان آب ایجاد می کنند. از این نوع شيرفلکه ها در لوله کشی آب گرم و سرد و همچنین لوله کشی گاز فشار ضعیف می توان استفاده کرد.</a:t>
            </a:r>
            <a:endParaRPr lang="en-US" dirty="0"/>
          </a:p>
        </p:txBody>
      </p:sp>
      <p:sp>
        <p:nvSpPr>
          <p:cNvPr id="15" name="TextBox 14"/>
          <p:cNvSpPr txBox="1"/>
          <p:nvPr/>
        </p:nvSpPr>
        <p:spPr>
          <a:xfrm>
            <a:off x="914400" y="4272677"/>
            <a:ext cx="7239000" cy="1200329"/>
          </a:xfrm>
          <a:prstGeom prst="rect">
            <a:avLst/>
          </a:prstGeom>
          <a:noFill/>
        </p:spPr>
        <p:txBody>
          <a:bodyPr wrap="square" rtlCol="0">
            <a:spAutoFit/>
          </a:bodyPr>
          <a:lstStyle/>
          <a:p>
            <a:pPr algn="r"/>
            <a:r>
              <a:rPr lang="fa-IR" dirty="0" smtClean="0">
                <a:solidFill>
                  <a:srgbClr val="FF0000"/>
                </a:solidFill>
              </a:rPr>
              <a:t>شيرفلکه سوزنی:</a:t>
            </a:r>
            <a:r>
              <a:rPr lang="fa-IR" dirty="0" smtClean="0"/>
              <a:t>  شیر فلکه سوزنی : یک شیر سوزنی، شیری است با حرکت عمودی که در موارد کنترل جریان ، تنظیم میزان  جریان و همچنین بستن مسیر سیال مورد استفاده قرار می گیرد. علت نامگذاری این شیر بخاطر وجود یک دیسک سوزنی در درون آن می باشد که با نشیمنگاه شیر در شیر جهت ایجاد یک آب بندی مناسب قرار گرفته است. </a:t>
            </a:r>
            <a:endParaRPr lang="en-US" dirty="0"/>
          </a:p>
        </p:txBody>
      </p:sp>
    </p:spTree>
  </p:cSld>
  <p:clrMapOvr>
    <a:masterClrMapping/>
  </p:clrMapOvr>
  <p:transition spd="slow">
    <p:wheel spokes="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untit4ed.png"/>
          <p:cNvPicPr>
            <a:picLocks noChangeAspect="1"/>
          </p:cNvPicPr>
          <p:nvPr/>
        </p:nvPicPr>
        <p:blipFill>
          <a:blip r:embed="rId2" cstate="print"/>
          <a:stretch>
            <a:fillRect/>
          </a:stretch>
        </p:blipFill>
        <p:spPr>
          <a:xfrm>
            <a:off x="609600" y="304800"/>
            <a:ext cx="2667000" cy="2514600"/>
          </a:xfrm>
          <a:prstGeom prst="rect">
            <a:avLst/>
          </a:prstGeom>
        </p:spPr>
      </p:pic>
      <p:pic>
        <p:nvPicPr>
          <p:cNvPr id="9" name="Picture 2" descr="http://ts4.mm.bing.net/th?id=HN.608035320540237559&amp;amp;pid=15.1&amp;amp;H=160&amp;amp;W=160"/>
          <p:cNvPicPr>
            <a:picLocks noChangeAspect="1" noChangeArrowheads="1"/>
          </p:cNvPicPr>
          <p:nvPr/>
        </p:nvPicPr>
        <p:blipFill>
          <a:blip r:embed="rId3" cstate="print"/>
          <a:srcRect/>
          <a:stretch>
            <a:fillRect/>
          </a:stretch>
        </p:blipFill>
        <p:spPr bwMode="auto">
          <a:xfrm>
            <a:off x="609600" y="3048000"/>
            <a:ext cx="3581400" cy="3162300"/>
          </a:xfrm>
          <a:prstGeom prst="rect">
            <a:avLst/>
          </a:prstGeom>
          <a:noFill/>
        </p:spPr>
      </p:pic>
      <p:pic>
        <p:nvPicPr>
          <p:cNvPr id="10" name="Picture 9" descr="untitl8ed.png"/>
          <p:cNvPicPr>
            <a:picLocks noChangeAspect="1"/>
          </p:cNvPicPr>
          <p:nvPr/>
        </p:nvPicPr>
        <p:blipFill>
          <a:blip r:embed="rId4" cstate="print"/>
          <a:stretch>
            <a:fillRect/>
          </a:stretch>
        </p:blipFill>
        <p:spPr>
          <a:xfrm>
            <a:off x="4953000" y="3352800"/>
            <a:ext cx="3352800" cy="3209925"/>
          </a:xfrm>
          <a:prstGeom prst="rect">
            <a:avLst/>
          </a:prstGeom>
        </p:spPr>
      </p:pic>
      <p:pic>
        <p:nvPicPr>
          <p:cNvPr id="11" name="Picture 10" descr="untitl3d.png"/>
          <p:cNvPicPr>
            <a:picLocks noChangeAspect="1"/>
          </p:cNvPicPr>
          <p:nvPr/>
        </p:nvPicPr>
        <p:blipFill>
          <a:blip r:embed="rId5" cstate="print"/>
          <a:stretch>
            <a:fillRect/>
          </a:stretch>
        </p:blipFill>
        <p:spPr>
          <a:xfrm>
            <a:off x="4953000" y="304800"/>
            <a:ext cx="2895600" cy="2590800"/>
          </a:xfrm>
          <a:prstGeom prst="rect">
            <a:avLst/>
          </a:prstGeom>
        </p:spPr>
      </p:pic>
      <p:sp>
        <p:nvSpPr>
          <p:cNvPr id="7" name="TextBox 6"/>
          <p:cNvSpPr txBox="1"/>
          <p:nvPr/>
        </p:nvSpPr>
        <p:spPr>
          <a:xfrm>
            <a:off x="3048000" y="838200"/>
            <a:ext cx="1981200" cy="369332"/>
          </a:xfrm>
          <a:prstGeom prst="rect">
            <a:avLst/>
          </a:prstGeom>
          <a:noFill/>
        </p:spPr>
        <p:txBody>
          <a:bodyPr wrap="square" rtlCol="0">
            <a:spAutoFit/>
          </a:bodyPr>
          <a:lstStyle/>
          <a:p>
            <a:r>
              <a:rPr lang="fa-IR" b="1" dirty="0" smtClean="0">
                <a:solidFill>
                  <a:srgbClr val="FF0000"/>
                </a:solidFill>
              </a:rPr>
              <a:t>شیر فلکه کشویی چدنی </a:t>
            </a:r>
            <a:endParaRPr lang="en-US" b="1" dirty="0">
              <a:solidFill>
                <a:srgbClr val="FF0000"/>
              </a:solidFill>
            </a:endParaRPr>
          </a:p>
        </p:txBody>
      </p:sp>
      <p:pic>
        <p:nvPicPr>
          <p:cNvPr id="18433" name="Picture 1"/>
          <p:cNvPicPr>
            <a:picLocks noChangeAspect="1" noChangeArrowheads="1"/>
          </p:cNvPicPr>
          <p:nvPr/>
        </p:nvPicPr>
        <p:blipFill>
          <a:blip r:embed="rId6" cstate="print"/>
          <a:srcRect/>
          <a:stretch>
            <a:fillRect/>
          </a:stretch>
        </p:blipFill>
        <p:spPr bwMode="auto">
          <a:xfrm>
            <a:off x="3276601" y="1143000"/>
            <a:ext cx="1524000" cy="541523"/>
          </a:xfrm>
          <a:prstGeom prst="rect">
            <a:avLst/>
          </a:prstGeom>
          <a:noFill/>
          <a:ln w="9525">
            <a:noFill/>
            <a:miter lim="800000"/>
            <a:headEnd/>
            <a:tailEnd/>
          </a:ln>
        </p:spPr>
      </p:pic>
      <p:pic>
        <p:nvPicPr>
          <p:cNvPr id="18434" name="Picture 2"/>
          <p:cNvPicPr>
            <a:picLocks noChangeAspect="1" noChangeArrowheads="1"/>
          </p:cNvPicPr>
          <p:nvPr/>
        </p:nvPicPr>
        <p:blipFill>
          <a:blip r:embed="rId7" cstate="print"/>
          <a:srcRect/>
          <a:stretch>
            <a:fillRect/>
          </a:stretch>
        </p:blipFill>
        <p:spPr bwMode="auto">
          <a:xfrm>
            <a:off x="3429000" y="3810000"/>
            <a:ext cx="1838325" cy="455783"/>
          </a:xfrm>
          <a:prstGeom prst="rect">
            <a:avLst/>
          </a:prstGeom>
          <a:noFill/>
          <a:ln w="9525">
            <a:noFill/>
            <a:miter lim="800000"/>
            <a:headEnd/>
            <a:tailEnd/>
          </a:ln>
        </p:spPr>
      </p:pic>
      <p:sp>
        <p:nvSpPr>
          <p:cNvPr id="12" name="TextBox 11"/>
          <p:cNvSpPr txBox="1"/>
          <p:nvPr/>
        </p:nvSpPr>
        <p:spPr>
          <a:xfrm>
            <a:off x="3352800" y="3276600"/>
            <a:ext cx="1981200" cy="369332"/>
          </a:xfrm>
          <a:prstGeom prst="rect">
            <a:avLst/>
          </a:prstGeom>
          <a:noFill/>
        </p:spPr>
        <p:txBody>
          <a:bodyPr wrap="square" rtlCol="0">
            <a:spAutoFit/>
          </a:bodyPr>
          <a:lstStyle/>
          <a:p>
            <a:r>
              <a:rPr lang="fa-IR" b="1" dirty="0" smtClean="0">
                <a:solidFill>
                  <a:srgbClr val="FF0000"/>
                </a:solidFill>
              </a:rPr>
              <a:t>شیر فلکه سوزنی چدنی</a:t>
            </a:r>
            <a:endParaRPr lang="en-US" b="1" dirty="0">
              <a:solidFill>
                <a:srgbClr val="FF0000"/>
              </a:solidFill>
            </a:endParaRPr>
          </a:p>
        </p:txBody>
      </p:sp>
    </p:spTree>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7SOIC4I3.jpg"/>
          <p:cNvPicPr>
            <a:picLocks noChangeAspect="1"/>
          </p:cNvPicPr>
          <p:nvPr/>
        </p:nvPicPr>
        <p:blipFill>
          <a:blip r:embed="rId2" cstate="print"/>
          <a:stretch>
            <a:fillRect/>
          </a:stretch>
        </p:blipFill>
        <p:spPr>
          <a:xfrm>
            <a:off x="457200" y="685800"/>
            <a:ext cx="2790092" cy="2590800"/>
          </a:xfrm>
          <a:prstGeom prst="rect">
            <a:avLst/>
          </a:prstGeom>
        </p:spPr>
      </p:pic>
      <p:pic>
        <p:nvPicPr>
          <p:cNvPr id="5" name="Picture 4" descr="imagesUOBXKHWD.jpg"/>
          <p:cNvPicPr>
            <a:picLocks noChangeAspect="1"/>
          </p:cNvPicPr>
          <p:nvPr/>
        </p:nvPicPr>
        <p:blipFill>
          <a:blip r:embed="rId3" cstate="print"/>
          <a:stretch>
            <a:fillRect/>
          </a:stretch>
        </p:blipFill>
        <p:spPr>
          <a:xfrm>
            <a:off x="609600" y="3352800"/>
            <a:ext cx="3429000" cy="3124200"/>
          </a:xfrm>
          <a:prstGeom prst="rect">
            <a:avLst/>
          </a:prstGeom>
        </p:spPr>
      </p:pic>
      <p:pic>
        <p:nvPicPr>
          <p:cNvPr id="6" name="Picture 5" descr="untitl11ed.png"/>
          <p:cNvPicPr>
            <a:picLocks noChangeAspect="1"/>
          </p:cNvPicPr>
          <p:nvPr/>
        </p:nvPicPr>
        <p:blipFill>
          <a:blip r:embed="rId4" cstate="print"/>
          <a:stretch>
            <a:fillRect/>
          </a:stretch>
        </p:blipFill>
        <p:spPr>
          <a:xfrm>
            <a:off x="5638800" y="990600"/>
            <a:ext cx="2590800" cy="1771650"/>
          </a:xfrm>
          <a:prstGeom prst="rect">
            <a:avLst/>
          </a:prstGeom>
        </p:spPr>
      </p:pic>
      <p:pic>
        <p:nvPicPr>
          <p:cNvPr id="27650" name="Picture 2" descr="http://ts1.mm.bing.net/th?id=HN.608033383512933124&amp;amp;pid=15.1&amp;amp;H=160%20&amp;amp;W=77"/>
          <p:cNvPicPr>
            <a:picLocks noChangeAspect="1" noChangeArrowheads="1"/>
          </p:cNvPicPr>
          <p:nvPr/>
        </p:nvPicPr>
        <p:blipFill>
          <a:blip r:embed="rId5" cstate="print"/>
          <a:srcRect/>
          <a:stretch>
            <a:fillRect/>
          </a:stretch>
        </p:blipFill>
        <p:spPr bwMode="auto">
          <a:xfrm>
            <a:off x="5334000" y="3124200"/>
            <a:ext cx="2514600" cy="3200400"/>
          </a:xfrm>
          <a:prstGeom prst="rect">
            <a:avLst/>
          </a:prstGeom>
          <a:solidFill>
            <a:schemeClr val="bg1"/>
          </a:solidFill>
        </p:spPr>
      </p:pic>
      <p:pic>
        <p:nvPicPr>
          <p:cNvPr id="17409" name="Picture 1"/>
          <p:cNvPicPr>
            <a:picLocks noChangeAspect="1" noChangeArrowheads="1"/>
          </p:cNvPicPr>
          <p:nvPr/>
        </p:nvPicPr>
        <p:blipFill>
          <a:blip r:embed="rId6" cstate="print"/>
          <a:srcRect/>
          <a:stretch>
            <a:fillRect/>
          </a:stretch>
        </p:blipFill>
        <p:spPr bwMode="auto">
          <a:xfrm>
            <a:off x="3200400" y="914400"/>
            <a:ext cx="2438400" cy="398584"/>
          </a:xfrm>
          <a:prstGeom prst="rect">
            <a:avLst/>
          </a:prstGeom>
          <a:noFill/>
          <a:ln w="9525">
            <a:noFill/>
            <a:miter lim="800000"/>
            <a:headEnd/>
            <a:tailEnd/>
          </a:ln>
        </p:spPr>
      </p:pic>
      <p:sp>
        <p:nvSpPr>
          <p:cNvPr id="8" name="TextBox 7"/>
          <p:cNvSpPr txBox="1"/>
          <p:nvPr/>
        </p:nvSpPr>
        <p:spPr>
          <a:xfrm>
            <a:off x="3352800" y="457200"/>
            <a:ext cx="2209800" cy="369332"/>
          </a:xfrm>
          <a:prstGeom prst="rect">
            <a:avLst/>
          </a:prstGeom>
          <a:noFill/>
        </p:spPr>
        <p:txBody>
          <a:bodyPr wrap="square" rtlCol="0">
            <a:spAutoFit/>
          </a:bodyPr>
          <a:lstStyle/>
          <a:p>
            <a:r>
              <a:rPr lang="fa-IR" b="1" dirty="0" smtClean="0">
                <a:solidFill>
                  <a:srgbClr val="FF0000"/>
                </a:solidFill>
              </a:rPr>
              <a:t>شیرفلکه پروانه ای چدنی</a:t>
            </a:r>
            <a:endParaRPr lang="en-US" b="1"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37G4H3UX.jpg"/>
          <p:cNvPicPr>
            <a:picLocks noChangeAspect="1"/>
          </p:cNvPicPr>
          <p:nvPr/>
        </p:nvPicPr>
        <p:blipFill>
          <a:blip r:embed="rId2" cstate="print"/>
          <a:stretch>
            <a:fillRect/>
          </a:stretch>
        </p:blipFill>
        <p:spPr>
          <a:xfrm>
            <a:off x="1143000" y="304800"/>
            <a:ext cx="1571625" cy="2362200"/>
          </a:xfrm>
          <a:prstGeom prst="rect">
            <a:avLst/>
          </a:prstGeom>
        </p:spPr>
      </p:pic>
      <p:pic>
        <p:nvPicPr>
          <p:cNvPr id="28674" name="Picture 2" descr="http://ts2.mm.bing.net/th?id=HN.608027263178967209&amp;amp;pid=15.1&amp;amp;H=161&amp;amp;W=160"/>
          <p:cNvPicPr>
            <a:picLocks noChangeAspect="1" noChangeArrowheads="1"/>
          </p:cNvPicPr>
          <p:nvPr/>
        </p:nvPicPr>
        <p:blipFill>
          <a:blip r:embed="rId3" cstate="print"/>
          <a:srcRect/>
          <a:stretch>
            <a:fillRect/>
          </a:stretch>
        </p:blipFill>
        <p:spPr bwMode="auto">
          <a:xfrm>
            <a:off x="4648201" y="304800"/>
            <a:ext cx="2590800" cy="2438400"/>
          </a:xfrm>
          <a:prstGeom prst="rect">
            <a:avLst/>
          </a:prstGeom>
          <a:noFill/>
        </p:spPr>
      </p:pic>
      <p:pic>
        <p:nvPicPr>
          <p:cNvPr id="6" name="Picture 5" descr="images.jpg"/>
          <p:cNvPicPr>
            <a:picLocks noChangeAspect="1"/>
          </p:cNvPicPr>
          <p:nvPr/>
        </p:nvPicPr>
        <p:blipFill>
          <a:blip r:embed="rId4" cstate="print"/>
          <a:stretch>
            <a:fillRect/>
          </a:stretch>
        </p:blipFill>
        <p:spPr>
          <a:xfrm>
            <a:off x="0" y="3200400"/>
            <a:ext cx="3581400" cy="3124200"/>
          </a:xfrm>
          <a:prstGeom prst="rect">
            <a:avLst/>
          </a:prstGeom>
        </p:spPr>
      </p:pic>
      <p:pic>
        <p:nvPicPr>
          <p:cNvPr id="7" name="Picture 6" descr="imagesTNLH7T19.jpg"/>
          <p:cNvPicPr>
            <a:picLocks noChangeAspect="1"/>
          </p:cNvPicPr>
          <p:nvPr/>
        </p:nvPicPr>
        <p:blipFill>
          <a:blip r:embed="rId5" cstate="print"/>
          <a:stretch>
            <a:fillRect/>
          </a:stretch>
        </p:blipFill>
        <p:spPr>
          <a:xfrm>
            <a:off x="4419600" y="3657600"/>
            <a:ext cx="3962400" cy="2752725"/>
          </a:xfrm>
          <a:prstGeom prst="rect">
            <a:avLst/>
          </a:prstGeom>
        </p:spPr>
      </p:pic>
      <p:sp>
        <p:nvSpPr>
          <p:cNvPr id="8" name="TextBox 7"/>
          <p:cNvSpPr txBox="1"/>
          <p:nvPr/>
        </p:nvSpPr>
        <p:spPr>
          <a:xfrm>
            <a:off x="2819400" y="609600"/>
            <a:ext cx="1981200" cy="369332"/>
          </a:xfrm>
          <a:prstGeom prst="rect">
            <a:avLst/>
          </a:prstGeom>
          <a:noFill/>
        </p:spPr>
        <p:txBody>
          <a:bodyPr wrap="square" rtlCol="0">
            <a:spAutoFit/>
          </a:bodyPr>
          <a:lstStyle/>
          <a:p>
            <a:r>
              <a:rPr lang="fa-IR" b="1" dirty="0" smtClean="0">
                <a:solidFill>
                  <a:srgbClr val="FF0000"/>
                </a:solidFill>
              </a:rPr>
              <a:t>شیرفلکه سوزنی برنجی</a:t>
            </a:r>
            <a:endParaRPr lang="en-US" b="1" dirty="0">
              <a:solidFill>
                <a:srgbClr val="FF0000"/>
              </a:solidFill>
            </a:endParaRPr>
          </a:p>
        </p:txBody>
      </p:sp>
      <p:pic>
        <p:nvPicPr>
          <p:cNvPr id="9" name="Picture 1"/>
          <p:cNvPicPr>
            <a:picLocks noChangeAspect="1" noChangeArrowheads="1"/>
          </p:cNvPicPr>
          <p:nvPr/>
        </p:nvPicPr>
        <p:blipFill>
          <a:blip r:embed="rId6" cstate="print"/>
          <a:srcRect/>
          <a:stretch>
            <a:fillRect/>
          </a:stretch>
        </p:blipFill>
        <p:spPr bwMode="auto">
          <a:xfrm>
            <a:off x="7162800" y="914400"/>
            <a:ext cx="1524000" cy="541523"/>
          </a:xfrm>
          <a:prstGeom prst="rect">
            <a:avLst/>
          </a:prstGeom>
          <a:noFill/>
          <a:ln w="9525">
            <a:noFill/>
            <a:miter lim="800000"/>
            <a:headEnd/>
            <a:tailEnd/>
          </a:ln>
        </p:spPr>
      </p:pic>
      <p:pic>
        <p:nvPicPr>
          <p:cNvPr id="10" name="Picture 2"/>
          <p:cNvPicPr>
            <a:picLocks noChangeAspect="1" noChangeArrowheads="1"/>
          </p:cNvPicPr>
          <p:nvPr/>
        </p:nvPicPr>
        <p:blipFill>
          <a:blip r:embed="rId7" cstate="print"/>
          <a:srcRect/>
          <a:stretch>
            <a:fillRect/>
          </a:stretch>
        </p:blipFill>
        <p:spPr bwMode="auto">
          <a:xfrm>
            <a:off x="2819400" y="1143000"/>
            <a:ext cx="1838325" cy="455783"/>
          </a:xfrm>
          <a:prstGeom prst="rect">
            <a:avLst/>
          </a:prstGeom>
          <a:noFill/>
          <a:ln w="9525">
            <a:noFill/>
            <a:miter lim="800000"/>
            <a:headEnd/>
            <a:tailEnd/>
          </a:ln>
        </p:spPr>
      </p:pic>
      <p:sp>
        <p:nvSpPr>
          <p:cNvPr id="11" name="TextBox 10"/>
          <p:cNvSpPr txBox="1"/>
          <p:nvPr/>
        </p:nvSpPr>
        <p:spPr>
          <a:xfrm>
            <a:off x="7010400" y="533400"/>
            <a:ext cx="1981200" cy="369332"/>
          </a:xfrm>
          <a:prstGeom prst="rect">
            <a:avLst/>
          </a:prstGeom>
          <a:noFill/>
        </p:spPr>
        <p:txBody>
          <a:bodyPr wrap="square" rtlCol="0">
            <a:spAutoFit/>
          </a:bodyPr>
          <a:lstStyle/>
          <a:p>
            <a:r>
              <a:rPr lang="fa-IR" b="1" dirty="0" smtClean="0">
                <a:solidFill>
                  <a:srgbClr val="FF0000"/>
                </a:solidFill>
              </a:rPr>
              <a:t>شیرفلکه کشویی برنجی</a:t>
            </a:r>
            <a:endParaRPr lang="en-US" b="1" dirty="0">
              <a:solidFill>
                <a:srgbClr val="FF0000"/>
              </a:solidFill>
            </a:endParaRPr>
          </a:p>
        </p:txBody>
      </p:sp>
      <p:pic>
        <p:nvPicPr>
          <p:cNvPr id="16385" name="Picture 1"/>
          <p:cNvPicPr>
            <a:picLocks noChangeAspect="1" noChangeArrowheads="1"/>
          </p:cNvPicPr>
          <p:nvPr/>
        </p:nvPicPr>
        <p:blipFill>
          <a:blip r:embed="rId8" cstate="print"/>
          <a:srcRect/>
          <a:stretch>
            <a:fillRect/>
          </a:stretch>
        </p:blipFill>
        <p:spPr bwMode="auto">
          <a:xfrm>
            <a:off x="5029200" y="3200400"/>
            <a:ext cx="2633662" cy="352349"/>
          </a:xfrm>
          <a:prstGeom prst="rect">
            <a:avLst/>
          </a:prstGeom>
          <a:noFill/>
          <a:ln w="9525">
            <a:noFill/>
            <a:miter lim="800000"/>
            <a:headEnd/>
            <a:tailEnd/>
          </a:ln>
        </p:spPr>
      </p:pic>
      <p:sp>
        <p:nvSpPr>
          <p:cNvPr id="12" name="TextBox 11"/>
          <p:cNvSpPr txBox="1"/>
          <p:nvPr/>
        </p:nvSpPr>
        <p:spPr>
          <a:xfrm>
            <a:off x="5334000" y="2895600"/>
            <a:ext cx="1981200" cy="369332"/>
          </a:xfrm>
          <a:prstGeom prst="rect">
            <a:avLst/>
          </a:prstGeom>
          <a:noFill/>
        </p:spPr>
        <p:txBody>
          <a:bodyPr wrap="square" rtlCol="0">
            <a:spAutoFit/>
          </a:bodyPr>
          <a:lstStyle/>
          <a:p>
            <a:r>
              <a:rPr lang="fa-IR" b="1" dirty="0" smtClean="0">
                <a:solidFill>
                  <a:srgbClr val="FF0000"/>
                </a:solidFill>
              </a:rPr>
              <a:t>شیر اطمینان آبگرم</a:t>
            </a:r>
            <a:endParaRPr lang="en-US" b="1"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untitled.12png.png"/>
          <p:cNvPicPr>
            <a:picLocks noChangeAspect="1"/>
          </p:cNvPicPr>
          <p:nvPr/>
        </p:nvPicPr>
        <p:blipFill>
          <a:blip r:embed="rId2" cstate="print"/>
          <a:stretch>
            <a:fillRect/>
          </a:stretch>
        </p:blipFill>
        <p:spPr>
          <a:xfrm flipH="1">
            <a:off x="609598" y="685801"/>
            <a:ext cx="2286002" cy="1828800"/>
          </a:xfrm>
          <a:prstGeom prst="rect">
            <a:avLst/>
          </a:prstGeom>
        </p:spPr>
      </p:pic>
      <p:pic>
        <p:nvPicPr>
          <p:cNvPr id="5" name="Picture 4" descr="imagesV1Y73WFN.jpg"/>
          <p:cNvPicPr>
            <a:picLocks noChangeAspect="1"/>
          </p:cNvPicPr>
          <p:nvPr/>
        </p:nvPicPr>
        <p:blipFill>
          <a:blip r:embed="rId3" cstate="print"/>
          <a:stretch>
            <a:fillRect/>
          </a:stretch>
        </p:blipFill>
        <p:spPr>
          <a:xfrm>
            <a:off x="5029200" y="762000"/>
            <a:ext cx="3048000" cy="2209800"/>
          </a:xfrm>
          <a:prstGeom prst="rect">
            <a:avLst/>
          </a:prstGeom>
        </p:spPr>
      </p:pic>
      <p:pic>
        <p:nvPicPr>
          <p:cNvPr id="6" name="Picture 5" descr="images0ACQ8YXB.jpg"/>
          <p:cNvPicPr>
            <a:picLocks noChangeAspect="1"/>
          </p:cNvPicPr>
          <p:nvPr/>
        </p:nvPicPr>
        <p:blipFill>
          <a:blip r:embed="rId4" cstate="print"/>
          <a:stretch>
            <a:fillRect/>
          </a:stretch>
        </p:blipFill>
        <p:spPr>
          <a:xfrm>
            <a:off x="838200" y="3810000"/>
            <a:ext cx="2143125" cy="2143125"/>
          </a:xfrm>
          <a:prstGeom prst="rect">
            <a:avLst/>
          </a:prstGeom>
        </p:spPr>
      </p:pic>
      <p:pic>
        <p:nvPicPr>
          <p:cNvPr id="8" name="Picture 7" descr="untitle14d.png"/>
          <p:cNvPicPr>
            <a:picLocks noChangeAspect="1"/>
          </p:cNvPicPr>
          <p:nvPr/>
        </p:nvPicPr>
        <p:blipFill>
          <a:blip r:embed="rId5" cstate="print"/>
          <a:stretch>
            <a:fillRect/>
          </a:stretch>
        </p:blipFill>
        <p:spPr>
          <a:xfrm>
            <a:off x="5334000" y="3505200"/>
            <a:ext cx="2667000" cy="2057400"/>
          </a:xfrm>
          <a:prstGeom prst="rect">
            <a:avLst/>
          </a:prstGeom>
        </p:spPr>
      </p:pic>
      <p:pic>
        <p:nvPicPr>
          <p:cNvPr id="15361" name="Picture 1"/>
          <p:cNvPicPr>
            <a:picLocks noChangeAspect="1" noChangeArrowheads="1"/>
          </p:cNvPicPr>
          <p:nvPr/>
        </p:nvPicPr>
        <p:blipFill>
          <a:blip r:embed="rId6" cstate="print"/>
          <a:srcRect/>
          <a:stretch>
            <a:fillRect/>
          </a:stretch>
        </p:blipFill>
        <p:spPr bwMode="auto">
          <a:xfrm>
            <a:off x="3505200" y="990600"/>
            <a:ext cx="1905000" cy="625078"/>
          </a:xfrm>
          <a:prstGeom prst="rect">
            <a:avLst/>
          </a:prstGeom>
          <a:noFill/>
          <a:ln w="9525">
            <a:noFill/>
            <a:miter lim="800000"/>
            <a:headEnd/>
            <a:tailEnd/>
          </a:ln>
        </p:spPr>
      </p:pic>
      <p:sp>
        <p:nvSpPr>
          <p:cNvPr id="9" name="TextBox 8"/>
          <p:cNvSpPr txBox="1"/>
          <p:nvPr/>
        </p:nvSpPr>
        <p:spPr>
          <a:xfrm>
            <a:off x="3581400" y="609600"/>
            <a:ext cx="1676400" cy="369332"/>
          </a:xfrm>
          <a:prstGeom prst="rect">
            <a:avLst/>
          </a:prstGeom>
          <a:noFill/>
        </p:spPr>
        <p:txBody>
          <a:bodyPr wrap="square" rtlCol="0">
            <a:spAutoFit/>
          </a:bodyPr>
          <a:lstStyle/>
          <a:p>
            <a:r>
              <a:rPr lang="fa-IR" b="1" dirty="0" smtClean="0">
                <a:solidFill>
                  <a:srgbClr val="FF0000"/>
                </a:solidFill>
              </a:rPr>
              <a:t>شیر یکطرفه برنجی</a:t>
            </a:r>
            <a:endParaRPr lang="en-US" b="1" dirty="0">
              <a:solidFill>
                <a:srgbClr val="FF0000"/>
              </a:solidFill>
            </a:endParaRPr>
          </a:p>
        </p:txBody>
      </p:sp>
      <p:sp>
        <p:nvSpPr>
          <p:cNvPr id="10" name="TextBox 9"/>
          <p:cNvSpPr txBox="1"/>
          <p:nvPr/>
        </p:nvSpPr>
        <p:spPr>
          <a:xfrm>
            <a:off x="1066800" y="2819400"/>
            <a:ext cx="1676400" cy="369332"/>
          </a:xfrm>
          <a:prstGeom prst="rect">
            <a:avLst/>
          </a:prstGeom>
          <a:noFill/>
        </p:spPr>
        <p:txBody>
          <a:bodyPr wrap="square" rtlCol="0">
            <a:spAutoFit/>
          </a:bodyPr>
          <a:lstStyle/>
          <a:p>
            <a:r>
              <a:rPr lang="fa-IR" b="1" dirty="0" smtClean="0">
                <a:solidFill>
                  <a:srgbClr val="FF0000"/>
                </a:solidFill>
              </a:rPr>
              <a:t>شیر یکطرفه چدنی</a:t>
            </a:r>
            <a:endParaRPr lang="en-US" b="1" dirty="0">
              <a:solidFill>
                <a:srgbClr val="FF0000"/>
              </a:solidFill>
            </a:endParaRPr>
          </a:p>
        </p:txBody>
      </p:sp>
      <p:pic>
        <p:nvPicPr>
          <p:cNvPr id="11" name="Picture 1"/>
          <p:cNvPicPr>
            <a:picLocks noChangeAspect="1" noChangeArrowheads="1"/>
          </p:cNvPicPr>
          <p:nvPr/>
        </p:nvPicPr>
        <p:blipFill>
          <a:blip r:embed="rId6" cstate="print"/>
          <a:srcRect/>
          <a:stretch>
            <a:fillRect/>
          </a:stretch>
        </p:blipFill>
        <p:spPr bwMode="auto">
          <a:xfrm>
            <a:off x="990600" y="3124200"/>
            <a:ext cx="1905000" cy="625078"/>
          </a:xfrm>
          <a:prstGeom prst="rect">
            <a:avLst/>
          </a:prstGeom>
          <a:noFill/>
          <a:ln w="9525">
            <a:noFill/>
            <a:miter lim="800000"/>
            <a:headEnd/>
            <a:tailEnd/>
          </a:ln>
        </p:spPr>
      </p:pic>
      <p:sp>
        <p:nvSpPr>
          <p:cNvPr id="12" name="TextBox 11"/>
          <p:cNvSpPr txBox="1"/>
          <p:nvPr/>
        </p:nvSpPr>
        <p:spPr>
          <a:xfrm>
            <a:off x="4724400" y="3048000"/>
            <a:ext cx="1676400" cy="369332"/>
          </a:xfrm>
          <a:prstGeom prst="rect">
            <a:avLst/>
          </a:prstGeom>
          <a:noFill/>
        </p:spPr>
        <p:txBody>
          <a:bodyPr wrap="square" rtlCol="0">
            <a:spAutoFit/>
          </a:bodyPr>
          <a:lstStyle/>
          <a:p>
            <a:r>
              <a:rPr lang="fa-IR" b="1" dirty="0" smtClean="0">
                <a:solidFill>
                  <a:srgbClr val="FF0000"/>
                </a:solidFill>
              </a:rPr>
              <a:t>شیر گازی(توپکی)</a:t>
            </a:r>
            <a:endParaRPr lang="en-US" b="1" dirty="0">
              <a:solidFill>
                <a:srgbClr val="FF0000"/>
              </a:solidFill>
            </a:endParaRPr>
          </a:p>
        </p:txBody>
      </p:sp>
      <p:pic>
        <p:nvPicPr>
          <p:cNvPr id="15363" name="Picture 3"/>
          <p:cNvPicPr>
            <a:picLocks noChangeAspect="1" noChangeArrowheads="1"/>
          </p:cNvPicPr>
          <p:nvPr/>
        </p:nvPicPr>
        <p:blipFill>
          <a:blip r:embed="rId7" cstate="print"/>
          <a:srcRect/>
          <a:stretch>
            <a:fillRect/>
          </a:stretch>
        </p:blipFill>
        <p:spPr bwMode="auto">
          <a:xfrm>
            <a:off x="4648200" y="3429000"/>
            <a:ext cx="1752600" cy="497463"/>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CTFUS0OW.jpg"/>
          <p:cNvPicPr>
            <a:picLocks noChangeAspect="1"/>
          </p:cNvPicPr>
          <p:nvPr/>
        </p:nvPicPr>
        <p:blipFill>
          <a:blip r:embed="rId2" cstate="print"/>
          <a:stretch>
            <a:fillRect/>
          </a:stretch>
        </p:blipFill>
        <p:spPr>
          <a:xfrm>
            <a:off x="0" y="304800"/>
            <a:ext cx="4343400" cy="3200400"/>
          </a:xfrm>
          <a:prstGeom prst="rect">
            <a:avLst/>
          </a:prstGeom>
        </p:spPr>
      </p:pic>
      <p:pic>
        <p:nvPicPr>
          <p:cNvPr id="6" name="Picture 5" descr="th99.jpg"/>
          <p:cNvPicPr>
            <a:picLocks noChangeAspect="1"/>
          </p:cNvPicPr>
          <p:nvPr/>
        </p:nvPicPr>
        <p:blipFill>
          <a:blip r:embed="rId3" cstate="print"/>
          <a:stretch>
            <a:fillRect/>
          </a:stretch>
        </p:blipFill>
        <p:spPr>
          <a:xfrm>
            <a:off x="3048000" y="3886200"/>
            <a:ext cx="2857500" cy="2143125"/>
          </a:xfrm>
          <a:prstGeom prst="rect">
            <a:avLst/>
          </a:prstGeom>
        </p:spPr>
      </p:pic>
      <p:pic>
        <p:nvPicPr>
          <p:cNvPr id="30722" name="Picture 2" descr="https://encrypted-tbn1.gstatic.com/images?q=tbn:ANd9GcQSCqP60th2NjhroOgVUid7DYpTZjUuFKx8n5j8Gtsh5YfWI51dhQ"/>
          <p:cNvPicPr>
            <a:picLocks noChangeAspect="1" noChangeArrowheads="1"/>
          </p:cNvPicPr>
          <p:nvPr/>
        </p:nvPicPr>
        <p:blipFill>
          <a:blip r:embed="rId4" cstate="print"/>
          <a:srcRect/>
          <a:stretch>
            <a:fillRect/>
          </a:stretch>
        </p:blipFill>
        <p:spPr bwMode="auto">
          <a:xfrm>
            <a:off x="5486400" y="685800"/>
            <a:ext cx="2266950" cy="2019301"/>
          </a:xfrm>
          <a:prstGeom prst="rect">
            <a:avLst/>
          </a:prstGeom>
          <a:noFill/>
        </p:spPr>
      </p:pic>
      <p:pic>
        <p:nvPicPr>
          <p:cNvPr id="14337" name="Picture 1"/>
          <p:cNvPicPr>
            <a:picLocks noChangeAspect="1" noChangeArrowheads="1"/>
          </p:cNvPicPr>
          <p:nvPr/>
        </p:nvPicPr>
        <p:blipFill>
          <a:blip r:embed="rId5" cstate="print"/>
          <a:srcRect/>
          <a:stretch>
            <a:fillRect/>
          </a:stretch>
        </p:blipFill>
        <p:spPr bwMode="auto">
          <a:xfrm>
            <a:off x="3429001" y="685801"/>
            <a:ext cx="1654444" cy="533400"/>
          </a:xfrm>
          <a:prstGeom prst="rect">
            <a:avLst/>
          </a:prstGeom>
          <a:noFill/>
          <a:ln w="9525">
            <a:noFill/>
            <a:miter lim="800000"/>
            <a:headEnd/>
            <a:tailEnd/>
          </a:ln>
        </p:spPr>
      </p:pic>
      <p:sp>
        <p:nvSpPr>
          <p:cNvPr id="7" name="TextBox 6"/>
          <p:cNvSpPr txBox="1"/>
          <p:nvPr/>
        </p:nvSpPr>
        <p:spPr>
          <a:xfrm>
            <a:off x="4038600" y="381000"/>
            <a:ext cx="838200" cy="369332"/>
          </a:xfrm>
          <a:prstGeom prst="rect">
            <a:avLst/>
          </a:prstGeom>
          <a:noFill/>
        </p:spPr>
        <p:txBody>
          <a:bodyPr wrap="square" rtlCol="0">
            <a:spAutoFit/>
          </a:bodyPr>
          <a:lstStyle/>
          <a:p>
            <a:r>
              <a:rPr lang="fa-IR" b="1" dirty="0" smtClean="0">
                <a:solidFill>
                  <a:srgbClr val="FF0000"/>
                </a:solidFill>
              </a:rPr>
              <a:t>صافی</a:t>
            </a:r>
            <a:endParaRPr lang="en-US" b="1" dirty="0">
              <a:solidFill>
                <a:srgbClr val="FF0000"/>
              </a:solidFill>
            </a:endParaRPr>
          </a:p>
        </p:txBody>
      </p:sp>
      <p:sp>
        <p:nvSpPr>
          <p:cNvPr id="8" name="TextBox 7"/>
          <p:cNvSpPr txBox="1"/>
          <p:nvPr/>
        </p:nvSpPr>
        <p:spPr>
          <a:xfrm>
            <a:off x="3962400" y="3200400"/>
            <a:ext cx="1066800" cy="369332"/>
          </a:xfrm>
          <a:prstGeom prst="rect">
            <a:avLst/>
          </a:prstGeom>
          <a:noFill/>
        </p:spPr>
        <p:txBody>
          <a:bodyPr wrap="square" rtlCol="0">
            <a:spAutoFit/>
          </a:bodyPr>
          <a:lstStyle/>
          <a:p>
            <a:r>
              <a:rPr lang="fa-IR" b="1" dirty="0" smtClean="0">
                <a:solidFill>
                  <a:srgbClr val="FF0000"/>
                </a:solidFill>
              </a:rPr>
              <a:t>لرزه گیر</a:t>
            </a:r>
            <a:endParaRPr lang="en-US" b="1" dirty="0">
              <a:solidFill>
                <a:srgbClr val="FF0000"/>
              </a:solidFill>
            </a:endParaRPr>
          </a:p>
        </p:txBody>
      </p:sp>
      <p:pic>
        <p:nvPicPr>
          <p:cNvPr id="1026" name="Picture 2"/>
          <p:cNvPicPr>
            <a:picLocks noChangeAspect="1" noChangeArrowheads="1"/>
          </p:cNvPicPr>
          <p:nvPr/>
        </p:nvPicPr>
        <p:blipFill>
          <a:blip r:embed="rId6" cstate="print"/>
          <a:srcRect/>
          <a:stretch>
            <a:fillRect/>
          </a:stretch>
        </p:blipFill>
        <p:spPr bwMode="auto">
          <a:xfrm>
            <a:off x="3352800" y="3505200"/>
            <a:ext cx="2514600" cy="487524"/>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untitled.18png.png"/>
          <p:cNvPicPr>
            <a:picLocks noGrp="1" noChangeAspect="1"/>
          </p:cNvPicPr>
          <p:nvPr>
            <p:ph idx="1"/>
          </p:nvPr>
        </p:nvPicPr>
        <p:blipFill>
          <a:blip r:embed="rId2" cstate="print"/>
          <a:stretch>
            <a:fillRect/>
          </a:stretch>
        </p:blipFill>
        <p:spPr>
          <a:xfrm>
            <a:off x="457200" y="304800"/>
            <a:ext cx="3886200" cy="2971800"/>
          </a:xfrm>
          <a:prstGeom prst="rect">
            <a:avLst/>
          </a:prstGeom>
        </p:spPr>
      </p:pic>
      <p:sp>
        <p:nvSpPr>
          <p:cNvPr id="5" name="Rectangle 4"/>
          <p:cNvSpPr/>
          <p:nvPr/>
        </p:nvSpPr>
        <p:spPr>
          <a:xfrm>
            <a:off x="381000" y="2971800"/>
            <a:ext cx="19812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untit55led.png"/>
          <p:cNvPicPr>
            <a:picLocks noChangeAspect="1"/>
          </p:cNvPicPr>
          <p:nvPr/>
        </p:nvPicPr>
        <p:blipFill>
          <a:blip r:embed="rId3" cstate="print"/>
          <a:stretch>
            <a:fillRect/>
          </a:stretch>
        </p:blipFill>
        <p:spPr>
          <a:xfrm>
            <a:off x="5562600" y="609600"/>
            <a:ext cx="3276600" cy="2590800"/>
          </a:xfrm>
          <a:prstGeom prst="rect">
            <a:avLst/>
          </a:prstGeom>
        </p:spPr>
      </p:pic>
      <p:pic>
        <p:nvPicPr>
          <p:cNvPr id="31746" name="Picture 2" descr="https://encrypted-tbn3.gstatic.com/images?q=tbn:ANd9GcRr22HbZ7Kye71SFtq1U6XgEysiTGeVDGrIEf-kssUhOZgL-8gFoQ"/>
          <p:cNvPicPr>
            <a:picLocks noChangeAspect="1" noChangeArrowheads="1"/>
          </p:cNvPicPr>
          <p:nvPr/>
        </p:nvPicPr>
        <p:blipFill>
          <a:blip r:embed="rId4" cstate="print"/>
          <a:srcRect/>
          <a:stretch>
            <a:fillRect/>
          </a:stretch>
        </p:blipFill>
        <p:spPr bwMode="auto">
          <a:xfrm>
            <a:off x="381000" y="4191000"/>
            <a:ext cx="3764756" cy="2362200"/>
          </a:xfrm>
          <a:prstGeom prst="rect">
            <a:avLst/>
          </a:prstGeom>
          <a:noFill/>
        </p:spPr>
      </p:pic>
      <p:pic>
        <p:nvPicPr>
          <p:cNvPr id="8" name="Picture 7" descr="unti47tled.png"/>
          <p:cNvPicPr>
            <a:picLocks noChangeAspect="1"/>
          </p:cNvPicPr>
          <p:nvPr/>
        </p:nvPicPr>
        <p:blipFill>
          <a:blip r:embed="rId5" cstate="print"/>
          <a:stretch>
            <a:fillRect/>
          </a:stretch>
        </p:blipFill>
        <p:spPr>
          <a:xfrm>
            <a:off x="5334000" y="3996445"/>
            <a:ext cx="3429000" cy="2480554"/>
          </a:xfrm>
          <a:prstGeom prst="rect">
            <a:avLst/>
          </a:prstGeom>
        </p:spPr>
      </p:pic>
      <p:pic>
        <p:nvPicPr>
          <p:cNvPr id="10" name="Picture 9" descr="ghashaari-ej02-Model.jpg"/>
          <p:cNvPicPr>
            <a:picLocks noChangeAspect="1"/>
          </p:cNvPicPr>
          <p:nvPr/>
        </p:nvPicPr>
        <p:blipFill>
          <a:blip r:embed="rId6" cstate="print"/>
          <a:stretch>
            <a:fillRect/>
          </a:stretch>
        </p:blipFill>
        <p:spPr>
          <a:xfrm rot="16200000">
            <a:off x="3810000" y="2362200"/>
            <a:ext cx="1066800" cy="2438400"/>
          </a:xfrm>
          <a:prstGeom prst="rect">
            <a:avLst/>
          </a:prstGeom>
        </p:spPr>
      </p:pic>
      <p:cxnSp>
        <p:nvCxnSpPr>
          <p:cNvPr id="12" name="Straight Connector 11"/>
          <p:cNvCxnSpPr/>
          <p:nvPr/>
        </p:nvCxnSpPr>
        <p:spPr>
          <a:xfrm>
            <a:off x="3429000" y="3657600"/>
            <a:ext cx="1752600"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752600" y="152400"/>
            <a:ext cx="1752600" cy="369332"/>
          </a:xfrm>
          <a:prstGeom prst="rect">
            <a:avLst/>
          </a:prstGeom>
          <a:noFill/>
        </p:spPr>
        <p:txBody>
          <a:bodyPr wrap="square" rtlCol="0">
            <a:spAutoFit/>
          </a:bodyPr>
          <a:lstStyle/>
          <a:p>
            <a:r>
              <a:rPr lang="fa-IR" b="1" dirty="0" smtClean="0">
                <a:solidFill>
                  <a:srgbClr val="FF0000"/>
                </a:solidFill>
              </a:rPr>
              <a:t>رادیاتورفولادی</a:t>
            </a:r>
            <a:endParaRPr lang="en-US" b="1" dirty="0">
              <a:solidFill>
                <a:srgbClr val="FF0000"/>
              </a:solidFill>
            </a:endParaRPr>
          </a:p>
        </p:txBody>
      </p:sp>
      <p:sp>
        <p:nvSpPr>
          <p:cNvPr id="11" name="TextBox 10"/>
          <p:cNvSpPr txBox="1"/>
          <p:nvPr/>
        </p:nvSpPr>
        <p:spPr>
          <a:xfrm>
            <a:off x="6172200" y="228600"/>
            <a:ext cx="1752600" cy="369332"/>
          </a:xfrm>
          <a:prstGeom prst="rect">
            <a:avLst/>
          </a:prstGeom>
          <a:noFill/>
        </p:spPr>
        <p:txBody>
          <a:bodyPr wrap="square" rtlCol="0">
            <a:spAutoFit/>
          </a:bodyPr>
          <a:lstStyle/>
          <a:p>
            <a:r>
              <a:rPr lang="fa-IR" b="1" dirty="0" smtClean="0">
                <a:solidFill>
                  <a:srgbClr val="FF0000"/>
                </a:solidFill>
              </a:rPr>
              <a:t>رادیاتورآلومینیومی</a:t>
            </a:r>
            <a:endParaRPr lang="en-US" b="1" dirty="0">
              <a:solidFill>
                <a:srgbClr val="FF0000"/>
              </a:solidFill>
            </a:endParaRPr>
          </a:p>
        </p:txBody>
      </p:sp>
      <p:sp>
        <p:nvSpPr>
          <p:cNvPr id="13" name="TextBox 12"/>
          <p:cNvSpPr txBox="1"/>
          <p:nvPr/>
        </p:nvSpPr>
        <p:spPr>
          <a:xfrm>
            <a:off x="838200" y="3810000"/>
            <a:ext cx="1752600" cy="369332"/>
          </a:xfrm>
          <a:prstGeom prst="rect">
            <a:avLst/>
          </a:prstGeom>
          <a:noFill/>
        </p:spPr>
        <p:txBody>
          <a:bodyPr wrap="square" rtlCol="0">
            <a:spAutoFit/>
          </a:bodyPr>
          <a:lstStyle/>
          <a:p>
            <a:r>
              <a:rPr lang="fa-IR" b="1" dirty="0" smtClean="0">
                <a:solidFill>
                  <a:srgbClr val="FF0000"/>
                </a:solidFill>
              </a:rPr>
              <a:t>رادیاتورصفحه ای</a:t>
            </a:r>
            <a:endParaRPr lang="en-US" b="1" dirty="0">
              <a:solidFill>
                <a:srgbClr val="FF0000"/>
              </a:solidFill>
            </a:endParaRPr>
          </a:p>
        </p:txBody>
      </p:sp>
      <p:sp>
        <p:nvSpPr>
          <p:cNvPr id="14" name="TextBox 13"/>
          <p:cNvSpPr txBox="1"/>
          <p:nvPr/>
        </p:nvSpPr>
        <p:spPr>
          <a:xfrm>
            <a:off x="6324600" y="3581400"/>
            <a:ext cx="1752600" cy="369332"/>
          </a:xfrm>
          <a:prstGeom prst="rect">
            <a:avLst/>
          </a:prstGeom>
          <a:noFill/>
        </p:spPr>
        <p:txBody>
          <a:bodyPr wrap="square" rtlCol="0">
            <a:spAutoFit/>
          </a:bodyPr>
          <a:lstStyle/>
          <a:p>
            <a:r>
              <a:rPr lang="fa-IR" b="1" dirty="0" smtClean="0">
                <a:solidFill>
                  <a:srgbClr val="FF0000"/>
                </a:solidFill>
              </a:rPr>
              <a:t>رادیاتورچدنی</a:t>
            </a:r>
            <a:endParaRPr lang="en-US" b="1"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encrypted-tbn2.gstatic.com/images?q=tbn:ANd9GcTzt8yT-AOuNjoeCHggLKnMeOg4YVLT66PmTW7--FgXYNnr8iZBDw"/>
          <p:cNvPicPr>
            <a:picLocks noChangeAspect="1" noChangeArrowheads="1"/>
          </p:cNvPicPr>
          <p:nvPr/>
        </p:nvPicPr>
        <p:blipFill>
          <a:blip r:embed="rId2" cstate="print"/>
          <a:srcRect/>
          <a:stretch>
            <a:fillRect/>
          </a:stretch>
        </p:blipFill>
        <p:spPr bwMode="auto">
          <a:xfrm>
            <a:off x="1600200" y="3733800"/>
            <a:ext cx="4038600" cy="2819400"/>
          </a:xfrm>
          <a:prstGeom prst="rect">
            <a:avLst/>
          </a:prstGeom>
          <a:noFill/>
        </p:spPr>
      </p:pic>
      <p:pic>
        <p:nvPicPr>
          <p:cNvPr id="33794" name="Picture 2" descr="http://www.mrcentralheating.co.uk/images/additional/krad-kompact-main1.jpg">
            <a:hlinkClick r:id="rId3"/>
          </p:cNvPr>
          <p:cNvPicPr>
            <a:picLocks noChangeAspect="1" noChangeArrowheads="1"/>
          </p:cNvPicPr>
          <p:nvPr/>
        </p:nvPicPr>
        <p:blipFill>
          <a:blip r:embed="rId4" cstate="print"/>
          <a:srcRect/>
          <a:stretch>
            <a:fillRect/>
          </a:stretch>
        </p:blipFill>
        <p:spPr bwMode="auto">
          <a:xfrm>
            <a:off x="762000" y="457200"/>
            <a:ext cx="5791200" cy="3048000"/>
          </a:xfrm>
          <a:prstGeom prst="rect">
            <a:avLst/>
          </a:prstGeom>
          <a:noFill/>
        </p:spPr>
      </p:pic>
      <p:sp>
        <p:nvSpPr>
          <p:cNvPr id="4" name="TextBox 3"/>
          <p:cNvSpPr txBox="1"/>
          <p:nvPr/>
        </p:nvSpPr>
        <p:spPr>
          <a:xfrm>
            <a:off x="6858000" y="381000"/>
            <a:ext cx="1219200" cy="369332"/>
          </a:xfrm>
          <a:prstGeom prst="rect">
            <a:avLst/>
          </a:prstGeom>
          <a:noFill/>
        </p:spPr>
        <p:txBody>
          <a:bodyPr wrap="square" rtlCol="0">
            <a:spAutoFit/>
          </a:bodyPr>
          <a:lstStyle/>
          <a:p>
            <a:r>
              <a:rPr lang="fa-IR" b="1" dirty="0" smtClean="0">
                <a:solidFill>
                  <a:srgbClr val="FF0000"/>
                </a:solidFill>
              </a:rPr>
              <a:t>کانورتر</a:t>
            </a:r>
            <a:endParaRPr lang="en-US" b="1" dirty="0">
              <a:solidFill>
                <a:srgbClr val="FF0000"/>
              </a:solidFill>
            </a:endParaRPr>
          </a:p>
        </p:txBody>
      </p:sp>
      <p:sp>
        <p:nvSpPr>
          <p:cNvPr id="6" name="TextBox 5"/>
          <p:cNvSpPr txBox="1"/>
          <p:nvPr/>
        </p:nvSpPr>
        <p:spPr>
          <a:xfrm>
            <a:off x="6172200" y="4038600"/>
            <a:ext cx="1219200" cy="369332"/>
          </a:xfrm>
          <a:prstGeom prst="rect">
            <a:avLst/>
          </a:prstGeom>
          <a:noFill/>
        </p:spPr>
        <p:txBody>
          <a:bodyPr wrap="square" rtlCol="0">
            <a:spAutoFit/>
          </a:bodyPr>
          <a:lstStyle/>
          <a:p>
            <a:r>
              <a:rPr lang="fa-IR" b="1" dirty="0" smtClean="0">
                <a:solidFill>
                  <a:srgbClr val="FF0000"/>
                </a:solidFill>
              </a:rPr>
              <a:t>رادیاتور</a:t>
            </a:r>
            <a:endParaRPr lang="en-US" b="1"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imagesVRHQS96E.jpg"/>
          <p:cNvPicPr>
            <a:picLocks noChangeAspect="1"/>
          </p:cNvPicPr>
          <p:nvPr/>
        </p:nvPicPr>
        <p:blipFill>
          <a:blip r:embed="rId2" cstate="print"/>
          <a:stretch>
            <a:fillRect/>
          </a:stretch>
        </p:blipFill>
        <p:spPr>
          <a:xfrm>
            <a:off x="152400" y="762000"/>
            <a:ext cx="2590800" cy="1771650"/>
          </a:xfrm>
          <a:prstGeom prst="rect">
            <a:avLst/>
          </a:prstGeom>
        </p:spPr>
      </p:pic>
      <p:pic>
        <p:nvPicPr>
          <p:cNvPr id="10244" name="Picture 4" descr="https://encrypted-tbn1.gstatic.com/images?q=tbn:ANd9GcRNg_wcCKL33TcltjNuCxU6Wr6fGVdOThfrCyMQ7Q87yzSsaDeM"/>
          <p:cNvPicPr>
            <a:picLocks noChangeAspect="1" noChangeArrowheads="1"/>
          </p:cNvPicPr>
          <p:nvPr/>
        </p:nvPicPr>
        <p:blipFill>
          <a:blip r:embed="rId3" cstate="print"/>
          <a:srcRect/>
          <a:stretch>
            <a:fillRect/>
          </a:stretch>
        </p:blipFill>
        <p:spPr bwMode="auto">
          <a:xfrm>
            <a:off x="2895600" y="762000"/>
            <a:ext cx="6019800" cy="5181600"/>
          </a:xfrm>
          <a:prstGeom prst="rect">
            <a:avLst/>
          </a:prstGeom>
          <a:noFill/>
        </p:spPr>
      </p:pic>
      <p:pic>
        <p:nvPicPr>
          <p:cNvPr id="10246" name="Picture 6" descr="https://encrypted-tbn0.gstatic.com/images?q=tbn:ANd9GcRTlivYZUCZkhaXM7Q2oypcpmaG9qyPiNcM4BcCNiCk6cfwVrU6"/>
          <p:cNvPicPr>
            <a:picLocks noChangeAspect="1" noChangeArrowheads="1"/>
          </p:cNvPicPr>
          <p:nvPr/>
        </p:nvPicPr>
        <p:blipFill>
          <a:blip r:embed="rId4" cstate="print"/>
          <a:srcRect/>
          <a:stretch>
            <a:fillRect/>
          </a:stretch>
        </p:blipFill>
        <p:spPr bwMode="auto">
          <a:xfrm>
            <a:off x="304800" y="3200400"/>
            <a:ext cx="2019300" cy="2257426"/>
          </a:xfrm>
          <a:prstGeom prst="rect">
            <a:avLst/>
          </a:prstGeom>
          <a:noFill/>
        </p:spPr>
      </p:pic>
      <p:sp>
        <p:nvSpPr>
          <p:cNvPr id="5" name="TextBox 4"/>
          <p:cNvSpPr txBox="1"/>
          <p:nvPr/>
        </p:nvSpPr>
        <p:spPr>
          <a:xfrm>
            <a:off x="4572000" y="381000"/>
            <a:ext cx="1676400" cy="369332"/>
          </a:xfrm>
          <a:prstGeom prst="rect">
            <a:avLst/>
          </a:prstGeom>
          <a:noFill/>
        </p:spPr>
        <p:txBody>
          <a:bodyPr wrap="square" rtlCol="0">
            <a:spAutoFit/>
          </a:bodyPr>
          <a:lstStyle/>
          <a:p>
            <a:r>
              <a:rPr lang="fa-IR" b="1" dirty="0" smtClean="0">
                <a:solidFill>
                  <a:srgbClr val="FF0000"/>
                </a:solidFill>
              </a:rPr>
              <a:t>رادیاتور قرنیزی</a:t>
            </a:r>
            <a:endParaRPr lang="en-US" b="1" dirty="0">
              <a:solidFill>
                <a:srgbClr val="FF0000"/>
              </a:solidFill>
            </a:endParaRPr>
          </a:p>
        </p:txBody>
      </p:sp>
    </p:spTree>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www.iranradiator.ir/Portals/0/Product/Radiator/Termocalor-2.gif"/>
          <p:cNvPicPr>
            <a:picLocks noChangeAspect="1" noChangeArrowheads="1"/>
          </p:cNvPicPr>
          <p:nvPr/>
        </p:nvPicPr>
        <p:blipFill>
          <a:blip r:embed="rId2" cstate="print"/>
          <a:srcRect/>
          <a:stretch>
            <a:fillRect/>
          </a:stretch>
        </p:blipFill>
        <p:spPr bwMode="auto">
          <a:xfrm>
            <a:off x="0" y="0"/>
            <a:ext cx="9144000" cy="6629400"/>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66800" y="304800"/>
            <a:ext cx="7620000" cy="2862322"/>
          </a:xfrm>
          <a:prstGeom prst="rect">
            <a:avLst/>
          </a:prstGeom>
          <a:noFill/>
        </p:spPr>
        <p:txBody>
          <a:bodyPr wrap="square" rtlCol="0">
            <a:spAutoFit/>
          </a:bodyPr>
          <a:lstStyle/>
          <a:p>
            <a:pPr algn="r" rtl="1" fontAlgn="base"/>
            <a:r>
              <a:rPr lang="fa-IR" dirty="0" smtClean="0">
                <a:solidFill>
                  <a:srgbClr val="FF0000"/>
                </a:solidFill>
              </a:rPr>
              <a:t>دیگ چدنی آبگرم: </a:t>
            </a:r>
            <a:r>
              <a:rPr lang="fa-IR" dirty="0" smtClean="0"/>
              <a:t>دیگ ها و بویلر ها به عبارت ساده فضای بسته ای هستند که در آن به یک سیال گرما داده می شود و از این سیال گرم شده در مصارف مختلف می توان استفاده کرد. دیگ ها انواع مختلفی در جنس بدنه همچون چدن، فولاد و یا استیل دارند. دیگ ها در انواع مختلف ازسوخت هایی همچون گاز شهری، گاز مایع، گازوئیل و سایر سوخت های استفاده شده توسط مشعل، برای ایجاد حرارت استفاده می کنند. دیگ ها انواع مختلفی دارند که قدیمی ترین نوع آنها دیگ های کتری مانند بوده که در آن آب توسط شعله مستقیم زیر دیگ گرم میشود، استفاده از این نوع امروزه منسوخ شده است. دیگ های چدنی چند تکه انواع دیگری از دیگ ها هستند که آب درون پنل های چدنی جریان پیدا می کند و گرم می شود. دیگ های چدنی عموما جهت گرمایش ساختمان های مسکونی استفاده میشون و آب گرم تولید شده توسط دیگ های چدنی در یک سیکل بسته بوسیله واحد های رادیاتور، فن کوئل، یونیت هیتر و ... به محیط انتقال پیدا می کند.</a:t>
            </a:r>
          </a:p>
        </p:txBody>
      </p:sp>
      <p:sp>
        <p:nvSpPr>
          <p:cNvPr id="29" name="TextBox 28"/>
          <p:cNvSpPr txBox="1"/>
          <p:nvPr/>
        </p:nvSpPr>
        <p:spPr>
          <a:xfrm>
            <a:off x="0" y="3276601"/>
            <a:ext cx="8839200" cy="3693319"/>
          </a:xfrm>
          <a:prstGeom prst="rect">
            <a:avLst/>
          </a:prstGeom>
          <a:noFill/>
        </p:spPr>
        <p:txBody>
          <a:bodyPr wrap="square" rtlCol="0">
            <a:spAutoFit/>
          </a:bodyPr>
          <a:lstStyle/>
          <a:p>
            <a:pPr algn="r" fontAlgn="base"/>
            <a:r>
              <a:rPr lang="fa-IR" dirty="0" smtClean="0"/>
              <a:t> </a:t>
            </a:r>
            <a:r>
              <a:rPr lang="fa-IR" dirty="0" smtClean="0">
                <a:solidFill>
                  <a:srgbClr val="FF0000"/>
                </a:solidFill>
              </a:rPr>
              <a:t>دیگ های آبگرم فولادی: </a:t>
            </a:r>
            <a:r>
              <a:rPr lang="fa-IR" dirty="0" smtClean="0"/>
              <a:t>بویلر هایی هستند که در آن از فولاد کربنی به عنوان متریال در بویلر استفاده شده است.</a:t>
            </a:r>
            <a:br>
              <a:rPr lang="fa-IR" dirty="0" smtClean="0"/>
            </a:br>
            <a:r>
              <a:rPr lang="fa-IR" dirty="0" smtClean="0"/>
              <a:t>این نوع از دیگ های آبگرم به صورت زیر تقسیم بندی می گردد:</a:t>
            </a:r>
            <a:br>
              <a:rPr lang="fa-IR" dirty="0" smtClean="0"/>
            </a:br>
            <a:r>
              <a:rPr lang="fa-IR" dirty="0" smtClean="0"/>
              <a:t>1- بویلر های فایرتیوپ</a:t>
            </a:r>
            <a:br>
              <a:rPr lang="fa-IR" dirty="0" smtClean="0"/>
            </a:br>
            <a:r>
              <a:rPr lang="fa-IR" dirty="0" smtClean="0"/>
              <a:t>2- بویلر های واترتیوب</a:t>
            </a:r>
            <a:br>
              <a:rPr lang="fa-IR" dirty="0" smtClean="0"/>
            </a:br>
            <a:r>
              <a:rPr lang="fa-IR" dirty="0" smtClean="0"/>
              <a:t> بویلر های آبگرم فایرتیوب یا لوله آتشین، بویلر هایی هستند که با عبور آتش و دود از درون لوله ها، آب اطراف لوله ها را به درجه حرارت مورد نظر می رساند.</a:t>
            </a:r>
            <a:br>
              <a:rPr lang="fa-IR" dirty="0" smtClean="0"/>
            </a:br>
            <a:r>
              <a:rPr lang="fa-IR" dirty="0" smtClean="0"/>
              <a:t> این بویلر ها یکی از انواع بویلر های فایر تیوب هستند که برای تولید آبگرم مورد استفاده قرار می گیرند.</a:t>
            </a:r>
            <a:br>
              <a:rPr lang="fa-IR" dirty="0" smtClean="0"/>
            </a:br>
            <a:r>
              <a:rPr lang="fa-IR" dirty="0" smtClean="0"/>
              <a:t> بویلر های آبگرم واترتیوب یکی از انواع بویلرهای آبگرم است که جدیدا در دنیا به صورت عمده مورد استفاده قرار می گیرد. این نوع از بویلر ها از انواع بویلر های واترتیوب است که برای تولید آبگرم مورد استفاده قرار می گیرند.</a:t>
            </a:r>
            <a:br>
              <a:rPr lang="fa-IR" dirty="0" smtClean="0"/>
            </a:br>
            <a:r>
              <a:rPr lang="fa-IR" dirty="0" smtClean="0"/>
              <a:t> بویلر های واتر تیوب آبگرم دارای راندمان بالاتری از انواع دیگر بویلر های آبکرم است. در این نوع از بویلر ها آب در درون لوله ها می باشد و بنا بر قوانین استوانه های جداره نازک توان تحمل فشار بالاتری را دارند.</a:t>
            </a:r>
          </a:p>
          <a:p>
            <a:pPr fontAlgn="base"/>
            <a:r>
              <a:rPr lang="fa-IR" dirty="0" smtClean="0"/>
              <a:t/>
            </a:r>
            <a:br>
              <a:rPr lang="fa-IR" dirty="0" smtClean="0"/>
            </a:b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untitl44ed.png"/>
          <p:cNvPicPr>
            <a:picLocks noChangeAspect="1"/>
          </p:cNvPicPr>
          <p:nvPr/>
        </p:nvPicPr>
        <p:blipFill>
          <a:blip r:embed="rId2" cstate="print"/>
          <a:stretch>
            <a:fillRect/>
          </a:stretch>
        </p:blipFill>
        <p:spPr>
          <a:xfrm>
            <a:off x="0" y="762000"/>
            <a:ext cx="4495800" cy="3019425"/>
          </a:xfrm>
          <a:prstGeom prst="rect">
            <a:avLst/>
          </a:prstGeom>
        </p:spPr>
      </p:pic>
      <p:pic>
        <p:nvPicPr>
          <p:cNvPr id="5" name="Picture 4" descr="untitl18ed.png"/>
          <p:cNvPicPr>
            <a:picLocks noChangeAspect="1"/>
          </p:cNvPicPr>
          <p:nvPr/>
        </p:nvPicPr>
        <p:blipFill>
          <a:blip r:embed="rId3" cstate="print"/>
          <a:stretch>
            <a:fillRect/>
          </a:stretch>
        </p:blipFill>
        <p:spPr>
          <a:xfrm>
            <a:off x="4724400" y="457200"/>
            <a:ext cx="4419600" cy="3124200"/>
          </a:xfrm>
          <a:prstGeom prst="rect">
            <a:avLst/>
          </a:prstGeom>
        </p:spPr>
      </p:pic>
      <p:pic>
        <p:nvPicPr>
          <p:cNvPr id="6" name="Picture 5" descr="imagesT9EEUMF8.jpg"/>
          <p:cNvPicPr>
            <a:picLocks noChangeAspect="1"/>
          </p:cNvPicPr>
          <p:nvPr/>
        </p:nvPicPr>
        <p:blipFill>
          <a:blip r:embed="rId4" cstate="print"/>
          <a:stretch>
            <a:fillRect/>
          </a:stretch>
        </p:blipFill>
        <p:spPr>
          <a:xfrm>
            <a:off x="152400" y="4038600"/>
            <a:ext cx="4724400" cy="2819400"/>
          </a:xfrm>
          <a:prstGeom prst="rect">
            <a:avLst/>
          </a:prstGeom>
        </p:spPr>
      </p:pic>
      <p:pic>
        <p:nvPicPr>
          <p:cNvPr id="9218" name="Picture 2" descr="http://ts4.mm.bing.net/th?id=HN.608007214268878123&amp;amp;pid=15.1&amp;amp;H=68&amp;amp;W=160"/>
          <p:cNvPicPr>
            <a:picLocks noChangeAspect="1" noChangeArrowheads="1"/>
          </p:cNvPicPr>
          <p:nvPr/>
        </p:nvPicPr>
        <p:blipFill>
          <a:blip r:embed="rId5" cstate="print"/>
          <a:srcRect/>
          <a:stretch>
            <a:fillRect/>
          </a:stretch>
        </p:blipFill>
        <p:spPr bwMode="auto">
          <a:xfrm>
            <a:off x="5181600" y="4572000"/>
            <a:ext cx="3962400" cy="1752600"/>
          </a:xfrm>
          <a:prstGeom prst="rect">
            <a:avLst/>
          </a:prstGeom>
          <a:noFill/>
        </p:spPr>
      </p:pic>
      <p:sp>
        <p:nvSpPr>
          <p:cNvPr id="7" name="TextBox 6"/>
          <p:cNvSpPr txBox="1"/>
          <p:nvPr/>
        </p:nvSpPr>
        <p:spPr>
          <a:xfrm>
            <a:off x="4038600" y="381000"/>
            <a:ext cx="1676400" cy="369332"/>
          </a:xfrm>
          <a:prstGeom prst="rect">
            <a:avLst/>
          </a:prstGeom>
          <a:noFill/>
        </p:spPr>
        <p:txBody>
          <a:bodyPr wrap="square" rtlCol="0">
            <a:spAutoFit/>
          </a:bodyPr>
          <a:lstStyle/>
          <a:p>
            <a:r>
              <a:rPr lang="fa-IR" b="1" dirty="0" smtClean="0">
                <a:solidFill>
                  <a:srgbClr val="FF0000"/>
                </a:solidFill>
              </a:rPr>
              <a:t>دیگ چدنی آبگرم</a:t>
            </a:r>
            <a:endParaRPr lang="en-US" b="1" dirty="0">
              <a:solidFill>
                <a:srgbClr val="FF0000"/>
              </a:solidFill>
            </a:endParaRPr>
          </a:p>
        </p:txBody>
      </p:sp>
      <p:sp>
        <p:nvSpPr>
          <p:cNvPr id="8" name="TextBox 7"/>
          <p:cNvSpPr txBox="1"/>
          <p:nvPr/>
        </p:nvSpPr>
        <p:spPr>
          <a:xfrm>
            <a:off x="1828800" y="3733800"/>
            <a:ext cx="1905000" cy="369332"/>
          </a:xfrm>
          <a:prstGeom prst="rect">
            <a:avLst/>
          </a:prstGeom>
          <a:noFill/>
        </p:spPr>
        <p:txBody>
          <a:bodyPr wrap="square" rtlCol="0">
            <a:spAutoFit/>
          </a:bodyPr>
          <a:lstStyle/>
          <a:p>
            <a:r>
              <a:rPr lang="fa-IR" b="1" dirty="0" smtClean="0">
                <a:solidFill>
                  <a:srgbClr val="FF0000"/>
                </a:solidFill>
              </a:rPr>
              <a:t>دیگ فولادی آبگرم</a:t>
            </a:r>
            <a:endParaRPr lang="en-US" b="1" dirty="0">
              <a:solidFill>
                <a:srgbClr val="FF0000"/>
              </a:solidFill>
            </a:endParaRPr>
          </a:p>
        </p:txBody>
      </p:sp>
      <p:sp>
        <p:nvSpPr>
          <p:cNvPr id="9" name="TextBox 8"/>
          <p:cNvSpPr txBox="1"/>
          <p:nvPr/>
        </p:nvSpPr>
        <p:spPr>
          <a:xfrm>
            <a:off x="6553200" y="4038600"/>
            <a:ext cx="1905000" cy="369332"/>
          </a:xfrm>
          <a:prstGeom prst="rect">
            <a:avLst/>
          </a:prstGeom>
          <a:noFill/>
        </p:spPr>
        <p:txBody>
          <a:bodyPr wrap="square" rtlCol="0">
            <a:spAutoFit/>
          </a:bodyPr>
          <a:lstStyle/>
          <a:p>
            <a:r>
              <a:rPr lang="fa-IR" b="1" dirty="0" smtClean="0">
                <a:solidFill>
                  <a:srgbClr val="FF0000"/>
                </a:solidFill>
              </a:rPr>
              <a:t>مشعل</a:t>
            </a:r>
            <a:endParaRPr lang="en-US" b="1"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s://encrypted-tbn2.gstatic.com/images?q=tbn:ANd9GcQxahS2tecIT0md_J6QXusf23RiakHnaBOGhsS3AKh1wJMJFsUS6w"/>
          <p:cNvPicPr>
            <a:picLocks noChangeAspect="1" noChangeArrowheads="1"/>
          </p:cNvPicPr>
          <p:nvPr/>
        </p:nvPicPr>
        <p:blipFill>
          <a:blip r:embed="rId2" cstate="print"/>
          <a:srcRect/>
          <a:stretch>
            <a:fillRect/>
          </a:stretch>
        </p:blipFill>
        <p:spPr bwMode="auto">
          <a:xfrm>
            <a:off x="0" y="762000"/>
            <a:ext cx="4191000" cy="2667000"/>
          </a:xfrm>
          <a:prstGeom prst="rect">
            <a:avLst/>
          </a:prstGeom>
          <a:noFill/>
        </p:spPr>
      </p:pic>
      <p:pic>
        <p:nvPicPr>
          <p:cNvPr id="5" name="Picture 4" descr="https://encrypted-tbn1.gstatic.com/images?q=tbn:ANd9GcSi059eQZZVWbOWvU-0G1nh9RblRsxYZx2VKaIFrKjAnoWOfqm7"/>
          <p:cNvPicPr>
            <a:picLocks noChangeAspect="1" noChangeArrowheads="1"/>
          </p:cNvPicPr>
          <p:nvPr/>
        </p:nvPicPr>
        <p:blipFill>
          <a:blip r:embed="rId3" cstate="print"/>
          <a:srcRect/>
          <a:stretch>
            <a:fillRect/>
          </a:stretch>
        </p:blipFill>
        <p:spPr bwMode="auto">
          <a:xfrm>
            <a:off x="1524000" y="3733800"/>
            <a:ext cx="2438400" cy="2667001"/>
          </a:xfrm>
          <a:prstGeom prst="rect">
            <a:avLst/>
          </a:prstGeom>
          <a:noFill/>
        </p:spPr>
      </p:pic>
      <p:pic>
        <p:nvPicPr>
          <p:cNvPr id="6" name="Picture 2" descr="https://encrypted-tbn1.gstatic.com/images?q=tbn:ANd9GcT59OyBSpVy4UUShhy37Zmudo-A_EetaEuRNPsUJkv8jIm6_kSH9Q"/>
          <p:cNvPicPr>
            <a:picLocks noChangeAspect="1" noChangeArrowheads="1"/>
          </p:cNvPicPr>
          <p:nvPr/>
        </p:nvPicPr>
        <p:blipFill>
          <a:blip r:embed="rId4" cstate="print"/>
          <a:srcRect/>
          <a:stretch>
            <a:fillRect/>
          </a:stretch>
        </p:blipFill>
        <p:spPr bwMode="auto">
          <a:xfrm>
            <a:off x="4800600" y="685800"/>
            <a:ext cx="4191000" cy="5638800"/>
          </a:xfrm>
          <a:prstGeom prst="rect">
            <a:avLst/>
          </a:prstGeom>
          <a:noFill/>
        </p:spPr>
      </p:pic>
      <p:sp>
        <p:nvSpPr>
          <p:cNvPr id="7" name="TextBox 6"/>
          <p:cNvSpPr txBox="1"/>
          <p:nvPr/>
        </p:nvSpPr>
        <p:spPr>
          <a:xfrm>
            <a:off x="2286000" y="304800"/>
            <a:ext cx="1371600" cy="369332"/>
          </a:xfrm>
          <a:prstGeom prst="rect">
            <a:avLst/>
          </a:prstGeom>
          <a:noFill/>
        </p:spPr>
        <p:txBody>
          <a:bodyPr wrap="square" rtlCol="0">
            <a:spAutoFit/>
          </a:bodyPr>
          <a:lstStyle/>
          <a:p>
            <a:r>
              <a:rPr lang="fa-IR" b="1" dirty="0" smtClean="0">
                <a:solidFill>
                  <a:srgbClr val="FF0000"/>
                </a:solidFill>
              </a:rPr>
              <a:t>منبع دوچداره</a:t>
            </a:r>
            <a:endParaRPr lang="en-US" b="1" dirty="0">
              <a:solidFill>
                <a:srgbClr val="FF0000"/>
              </a:solidFill>
            </a:endParaRPr>
          </a:p>
        </p:txBody>
      </p:sp>
      <p:sp>
        <p:nvSpPr>
          <p:cNvPr id="8" name="TextBox 7"/>
          <p:cNvSpPr txBox="1"/>
          <p:nvPr/>
        </p:nvSpPr>
        <p:spPr>
          <a:xfrm>
            <a:off x="6324600" y="304800"/>
            <a:ext cx="1371600" cy="369332"/>
          </a:xfrm>
          <a:prstGeom prst="rect">
            <a:avLst/>
          </a:prstGeom>
          <a:noFill/>
        </p:spPr>
        <p:txBody>
          <a:bodyPr wrap="square" rtlCol="0">
            <a:spAutoFit/>
          </a:bodyPr>
          <a:lstStyle/>
          <a:p>
            <a:r>
              <a:rPr lang="fa-IR" b="1" dirty="0" smtClean="0">
                <a:solidFill>
                  <a:srgbClr val="FF0000"/>
                </a:solidFill>
              </a:rPr>
              <a:t>منبع کویلی</a:t>
            </a:r>
            <a:endParaRPr lang="en-US" b="1" dirty="0">
              <a:solidFill>
                <a:srgbClr val="FF0000"/>
              </a:solidFill>
            </a:endParaRPr>
          </a:p>
        </p:txBody>
      </p:sp>
      <p:sp>
        <p:nvSpPr>
          <p:cNvPr id="9" name="TextBox 8"/>
          <p:cNvSpPr txBox="1"/>
          <p:nvPr/>
        </p:nvSpPr>
        <p:spPr>
          <a:xfrm>
            <a:off x="228600" y="4648200"/>
            <a:ext cx="1371600" cy="369332"/>
          </a:xfrm>
          <a:prstGeom prst="rect">
            <a:avLst/>
          </a:prstGeom>
          <a:noFill/>
        </p:spPr>
        <p:txBody>
          <a:bodyPr wrap="square" rtlCol="0">
            <a:spAutoFit/>
          </a:bodyPr>
          <a:lstStyle/>
          <a:p>
            <a:r>
              <a:rPr lang="fa-IR" b="1" dirty="0" smtClean="0">
                <a:solidFill>
                  <a:srgbClr val="FF0000"/>
                </a:solidFill>
              </a:rPr>
              <a:t>منبع کویلی</a:t>
            </a:r>
            <a:endParaRPr lang="en-US" b="1"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untitle47d.png"/>
          <p:cNvPicPr>
            <a:picLocks noChangeAspect="1"/>
          </p:cNvPicPr>
          <p:nvPr/>
        </p:nvPicPr>
        <p:blipFill>
          <a:blip r:embed="rId2" cstate="print"/>
          <a:stretch>
            <a:fillRect/>
          </a:stretch>
        </p:blipFill>
        <p:spPr>
          <a:xfrm>
            <a:off x="609600" y="152400"/>
            <a:ext cx="3352800" cy="3124200"/>
          </a:xfrm>
          <a:prstGeom prst="rect">
            <a:avLst/>
          </a:prstGeom>
        </p:spPr>
      </p:pic>
      <p:sp>
        <p:nvSpPr>
          <p:cNvPr id="5" name="Rectangle 4"/>
          <p:cNvSpPr/>
          <p:nvPr/>
        </p:nvSpPr>
        <p:spPr>
          <a:xfrm>
            <a:off x="3276600" y="2438400"/>
            <a:ext cx="685800" cy="685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imagesFUV63VMG.jpg"/>
          <p:cNvPicPr>
            <a:picLocks noChangeAspect="1"/>
          </p:cNvPicPr>
          <p:nvPr/>
        </p:nvPicPr>
        <p:blipFill>
          <a:blip r:embed="rId3" cstate="print"/>
          <a:stretch>
            <a:fillRect/>
          </a:stretch>
        </p:blipFill>
        <p:spPr>
          <a:xfrm>
            <a:off x="228600" y="3657600"/>
            <a:ext cx="2924175" cy="2819400"/>
          </a:xfrm>
          <a:prstGeom prst="rect">
            <a:avLst/>
          </a:prstGeom>
        </p:spPr>
      </p:pic>
      <p:pic>
        <p:nvPicPr>
          <p:cNvPr id="7" name="Picture 6" descr="imagesBZOQM843.jpg"/>
          <p:cNvPicPr>
            <a:picLocks noChangeAspect="1"/>
          </p:cNvPicPr>
          <p:nvPr/>
        </p:nvPicPr>
        <p:blipFill>
          <a:blip r:embed="rId4" cstate="print"/>
          <a:stretch>
            <a:fillRect/>
          </a:stretch>
        </p:blipFill>
        <p:spPr>
          <a:xfrm>
            <a:off x="4648200" y="304800"/>
            <a:ext cx="2743200" cy="2438400"/>
          </a:xfrm>
          <a:prstGeom prst="rect">
            <a:avLst/>
          </a:prstGeom>
        </p:spPr>
      </p:pic>
      <p:pic>
        <p:nvPicPr>
          <p:cNvPr id="34818" name="Picture 2" descr="https://encrypted-tbn1.gstatic.com/images?q=tbn:ANd9GcRHncrzuVMx2Y4MtYS_8uKPRlnGB47OAYcNBme5i7LNJkgOpnkBmw"/>
          <p:cNvPicPr>
            <a:picLocks noChangeAspect="1" noChangeArrowheads="1"/>
          </p:cNvPicPr>
          <p:nvPr/>
        </p:nvPicPr>
        <p:blipFill>
          <a:blip r:embed="rId5" cstate="print"/>
          <a:srcRect/>
          <a:stretch>
            <a:fillRect/>
          </a:stretch>
        </p:blipFill>
        <p:spPr bwMode="auto">
          <a:xfrm>
            <a:off x="3733800" y="2819400"/>
            <a:ext cx="4953000" cy="3733800"/>
          </a:xfrm>
          <a:prstGeom prst="rect">
            <a:avLst/>
          </a:prstGeom>
          <a:noFill/>
        </p:spPr>
      </p:pic>
      <p:sp>
        <p:nvSpPr>
          <p:cNvPr id="8" name="TextBox 7"/>
          <p:cNvSpPr txBox="1"/>
          <p:nvPr/>
        </p:nvSpPr>
        <p:spPr>
          <a:xfrm>
            <a:off x="7620000" y="304800"/>
            <a:ext cx="1524000" cy="369332"/>
          </a:xfrm>
          <a:prstGeom prst="rect">
            <a:avLst/>
          </a:prstGeom>
          <a:noFill/>
        </p:spPr>
        <p:txBody>
          <a:bodyPr wrap="square" rtlCol="0">
            <a:spAutoFit/>
          </a:bodyPr>
          <a:lstStyle/>
          <a:p>
            <a:r>
              <a:rPr lang="fa-IR" b="1" dirty="0" smtClean="0">
                <a:solidFill>
                  <a:srgbClr val="FF0000"/>
                </a:solidFill>
              </a:rPr>
              <a:t>منبع انبساط باز</a:t>
            </a:r>
            <a:endParaRPr lang="en-US" b="1" dirty="0">
              <a:solidFill>
                <a:srgbClr val="FF0000"/>
              </a:solidFill>
            </a:endParaRPr>
          </a:p>
        </p:txBody>
      </p:sp>
      <p:sp>
        <p:nvSpPr>
          <p:cNvPr id="9" name="TextBox 8"/>
          <p:cNvSpPr txBox="1"/>
          <p:nvPr/>
        </p:nvSpPr>
        <p:spPr>
          <a:xfrm>
            <a:off x="7620000" y="2590800"/>
            <a:ext cx="1524000" cy="369332"/>
          </a:xfrm>
          <a:prstGeom prst="rect">
            <a:avLst/>
          </a:prstGeom>
          <a:noFill/>
        </p:spPr>
        <p:txBody>
          <a:bodyPr wrap="square" rtlCol="0">
            <a:spAutoFit/>
          </a:bodyPr>
          <a:lstStyle/>
          <a:p>
            <a:r>
              <a:rPr lang="fa-IR" b="1" dirty="0" smtClean="0">
                <a:solidFill>
                  <a:srgbClr val="FF0000"/>
                </a:solidFill>
              </a:rPr>
              <a:t>منبع انبساط بسته</a:t>
            </a:r>
            <a:endParaRPr lang="en-US" b="1"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imagesAQ7RE3KY.jpg"/>
          <p:cNvPicPr>
            <a:picLocks noChangeAspect="1"/>
          </p:cNvPicPr>
          <p:nvPr/>
        </p:nvPicPr>
        <p:blipFill>
          <a:blip r:embed="rId2" cstate="print"/>
          <a:stretch>
            <a:fillRect/>
          </a:stretch>
        </p:blipFill>
        <p:spPr>
          <a:xfrm>
            <a:off x="1219200" y="533400"/>
            <a:ext cx="1743075" cy="2628900"/>
          </a:xfrm>
          <a:prstGeom prst="rect">
            <a:avLst/>
          </a:prstGeom>
        </p:spPr>
      </p:pic>
      <p:pic>
        <p:nvPicPr>
          <p:cNvPr id="19" name="Picture 18" descr="imagesB2Z5D8GJ.jpg"/>
          <p:cNvPicPr>
            <a:picLocks noChangeAspect="1"/>
          </p:cNvPicPr>
          <p:nvPr/>
        </p:nvPicPr>
        <p:blipFill>
          <a:blip r:embed="rId3" cstate="print"/>
          <a:stretch>
            <a:fillRect/>
          </a:stretch>
        </p:blipFill>
        <p:spPr>
          <a:xfrm>
            <a:off x="4572000" y="457200"/>
            <a:ext cx="3352800" cy="2743200"/>
          </a:xfrm>
          <a:prstGeom prst="rect">
            <a:avLst/>
          </a:prstGeom>
        </p:spPr>
      </p:pic>
      <p:pic>
        <p:nvPicPr>
          <p:cNvPr id="23" name="Picture 22" descr="imagesU0688VS3.jpg"/>
          <p:cNvPicPr>
            <a:picLocks noChangeAspect="1"/>
          </p:cNvPicPr>
          <p:nvPr/>
        </p:nvPicPr>
        <p:blipFill>
          <a:blip r:embed="rId4" cstate="print"/>
          <a:stretch>
            <a:fillRect/>
          </a:stretch>
        </p:blipFill>
        <p:spPr>
          <a:xfrm>
            <a:off x="457200" y="3505200"/>
            <a:ext cx="3733800" cy="2828925"/>
          </a:xfrm>
          <a:prstGeom prst="rect">
            <a:avLst/>
          </a:prstGeom>
        </p:spPr>
      </p:pic>
      <p:pic>
        <p:nvPicPr>
          <p:cNvPr id="24" name="Picture 23" descr="untit15led.png"/>
          <p:cNvPicPr>
            <a:picLocks noChangeAspect="1"/>
          </p:cNvPicPr>
          <p:nvPr/>
        </p:nvPicPr>
        <p:blipFill>
          <a:blip r:embed="rId5" cstate="print"/>
          <a:stretch>
            <a:fillRect/>
          </a:stretch>
        </p:blipFill>
        <p:spPr>
          <a:xfrm>
            <a:off x="4648200" y="3886200"/>
            <a:ext cx="1981200" cy="1981200"/>
          </a:xfrm>
          <a:prstGeom prst="rect">
            <a:avLst/>
          </a:prstGeom>
        </p:spPr>
      </p:pic>
      <p:pic>
        <p:nvPicPr>
          <p:cNvPr id="25" name="Picture 24" descr="untitle33d.png"/>
          <p:cNvPicPr>
            <a:picLocks noChangeAspect="1"/>
          </p:cNvPicPr>
          <p:nvPr/>
        </p:nvPicPr>
        <p:blipFill>
          <a:blip r:embed="rId6" cstate="print"/>
          <a:stretch>
            <a:fillRect/>
          </a:stretch>
        </p:blipFill>
        <p:spPr>
          <a:xfrm>
            <a:off x="6629400" y="3810000"/>
            <a:ext cx="2286000" cy="1828800"/>
          </a:xfrm>
          <a:prstGeom prst="rect">
            <a:avLst/>
          </a:prstGeom>
        </p:spPr>
      </p:pic>
      <p:sp>
        <p:nvSpPr>
          <p:cNvPr id="7" name="TextBox 6"/>
          <p:cNvSpPr txBox="1"/>
          <p:nvPr/>
        </p:nvSpPr>
        <p:spPr>
          <a:xfrm>
            <a:off x="3886200" y="457200"/>
            <a:ext cx="990600" cy="381000"/>
          </a:xfrm>
          <a:prstGeom prst="rect">
            <a:avLst/>
          </a:prstGeom>
          <a:noFill/>
        </p:spPr>
        <p:txBody>
          <a:bodyPr wrap="square" rtlCol="0">
            <a:spAutoFit/>
          </a:bodyPr>
          <a:lstStyle/>
          <a:p>
            <a:r>
              <a:rPr lang="fa-IR" b="1" dirty="0" smtClean="0">
                <a:solidFill>
                  <a:srgbClr val="FF0000"/>
                </a:solidFill>
              </a:rPr>
              <a:t>پکیج</a:t>
            </a:r>
            <a:endParaRPr lang="en-US" b="1" dirty="0">
              <a:solidFill>
                <a:srgbClr val="FF0000"/>
              </a:solidFill>
            </a:endParaRPr>
          </a:p>
        </p:txBody>
      </p:sp>
      <p:sp>
        <p:nvSpPr>
          <p:cNvPr id="8" name="TextBox 7"/>
          <p:cNvSpPr txBox="1"/>
          <p:nvPr/>
        </p:nvSpPr>
        <p:spPr>
          <a:xfrm>
            <a:off x="2057400" y="3429000"/>
            <a:ext cx="1371600" cy="369332"/>
          </a:xfrm>
          <a:prstGeom prst="rect">
            <a:avLst/>
          </a:prstGeom>
          <a:noFill/>
        </p:spPr>
        <p:txBody>
          <a:bodyPr wrap="square" rtlCol="0">
            <a:spAutoFit/>
          </a:bodyPr>
          <a:lstStyle/>
          <a:p>
            <a:r>
              <a:rPr lang="fa-IR" b="1" dirty="0" smtClean="0">
                <a:solidFill>
                  <a:srgbClr val="FF0000"/>
                </a:solidFill>
              </a:rPr>
              <a:t>پمپ زمینی</a:t>
            </a:r>
            <a:endParaRPr lang="en-US" b="1" dirty="0">
              <a:solidFill>
                <a:srgbClr val="FF0000"/>
              </a:solidFill>
            </a:endParaRPr>
          </a:p>
        </p:txBody>
      </p:sp>
      <p:sp>
        <p:nvSpPr>
          <p:cNvPr id="9" name="TextBox 8"/>
          <p:cNvSpPr txBox="1"/>
          <p:nvPr/>
        </p:nvSpPr>
        <p:spPr>
          <a:xfrm>
            <a:off x="4572000" y="3505200"/>
            <a:ext cx="990600" cy="381000"/>
          </a:xfrm>
          <a:prstGeom prst="rect">
            <a:avLst/>
          </a:prstGeom>
          <a:noFill/>
        </p:spPr>
        <p:txBody>
          <a:bodyPr wrap="square" rtlCol="0">
            <a:spAutoFit/>
          </a:bodyPr>
          <a:lstStyle/>
          <a:p>
            <a:r>
              <a:rPr lang="fa-IR" b="1" dirty="0" smtClean="0">
                <a:solidFill>
                  <a:srgbClr val="FF0000"/>
                </a:solidFill>
              </a:rPr>
              <a:t>پمپ خطی</a:t>
            </a:r>
            <a:endParaRPr lang="en-US" b="1" dirty="0">
              <a:solidFill>
                <a:srgbClr val="FF0000"/>
              </a:solidFill>
            </a:endParaRPr>
          </a:p>
        </p:txBody>
      </p:sp>
      <p:sp>
        <p:nvSpPr>
          <p:cNvPr id="12" name="TextBox 11"/>
          <p:cNvSpPr txBox="1"/>
          <p:nvPr/>
        </p:nvSpPr>
        <p:spPr>
          <a:xfrm>
            <a:off x="6705600" y="3505200"/>
            <a:ext cx="990600" cy="381000"/>
          </a:xfrm>
          <a:prstGeom prst="rect">
            <a:avLst/>
          </a:prstGeom>
          <a:noFill/>
        </p:spPr>
        <p:txBody>
          <a:bodyPr wrap="square" rtlCol="0">
            <a:spAutoFit/>
          </a:bodyPr>
          <a:lstStyle/>
          <a:p>
            <a:r>
              <a:rPr lang="fa-IR" b="1" dirty="0" smtClean="0">
                <a:solidFill>
                  <a:srgbClr val="FF0000"/>
                </a:solidFill>
              </a:rPr>
              <a:t>پمپ خطی</a:t>
            </a:r>
            <a:endParaRPr lang="en-US" b="1" dirty="0">
              <a:solidFill>
                <a:srgbClr val="FF0000"/>
              </a:solidFill>
            </a:endParaRPr>
          </a:p>
        </p:txBody>
      </p:sp>
    </p:spTree>
  </p:cSld>
  <p:clrMapOvr>
    <a:masterClrMapping/>
  </p:clrMapOvr>
  <p:transition spd="slow">
    <p:pull/>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00" name="AutoShape 8" descr="data:image/jpeg;base64,/9j/4AAQSkZJRgABAQAAAQABAAD/2wCEAAkGBxMQEhAUEhQWEhUQEBUUEBIVFhQUFBUYFhYZFxUVFBMZHCkgGRolGxQUIzEtJSorLi4uGCE2RDMsNygtLywBCgoKBQUFDgUFDisZExkrKysrKysrKysrKysrKysrKysrKysrKysrKysrKysrKysrKysrKysrKysrKysrKysrK//AABEIAKMBNQMBIgACEQEDEQH/xAAcAAEAAwEBAQEBAAAAAAAAAAAABAUGAQMCBwj/xABGEAACAgIBAgMCBw0HAgcBAAABAgADBBESEyEFBjEiQRQyM1FTYXEHFSNScoGTlLGy09TiJEJUYnORkmOCNUR1oaKz0TT/xAAUAQEAAAAAAAAAAAAAAAAAAAAA/8QAFBEBAAAAAAAAAAAAAAAAAAAAAP/aAAwDAQACEQMRAD8A/cZzcGYHyzg1WXV5lYfHF7WPaKWqroD9TRqzEJ52Xk+vbsd617w3243MbiZuWvi71Oxamyl2rQNUa0RBVwbgPwgs5m0HfskMuvSSPH/HV61mM1dt6HG5v8ENhyKz1OIVumwZeXfRBHxG3A0WPn1WPbWjqz0lRcgILIWG1Dj3bHfvJMyHkv4atlq21WpicAcf4VbXZlI3baNwLbr0e3Ji4KnZOxrXwEREBERAREQEREBERAREQEREBERAREQEREBERAREQEREBERAREQEREBERA4ZR5XlDBtsayzFpd2bkzFASzD0Y+4nsO8vDKvwrx+nJe2utiLKdF63R634t8VwrgEqfTY7bBHrA8avBMLFquRaaqa7lK3DQUWAjRDN6t22I8v04tdDNg11pWWc6QBAzqSrcyBsHakHl3Gu47akDx2mnPY1Gwj4HePhGOzNULQUDKrOPa4EMp2Ng6IIPeMDx3F6eNTioqpamQqonFBSaAeasi9vjbGx23377gXvhOWbqq7CFXqKGHF1tQgjYZLB2ZSCCD9cmyi8if8Ahvhn/p+N/wDSktmyQHCaO2Qsp9x0QGA+sbX/AH+2B7xEQEREBPlp0yFU7XpeORQFnrqdNBwAOJcFtjkHD67a7DsfeEOjzFXrKNytjnD21y2aP4PuUuQrsMjBToj3gjsRqTfCfFK8qpbaieLFh7SsjKVJVldGAKkEEEH5pncvy81KX8Vs8Tsyq+jacq6usLUAxCDhWAF5MxOl339ewnfC/D8rAxkqpqTItssssuZ8iwV1s7BtdR1ayxdEjetnjvQ3oBc+N+YMfDqW25zwZtLwVrGbsWPFUBJAVWY69ApMs0cEAg7BGwfqPvmDz/LOQcWnDWqt+PN/hhuelaXtNhs6VVf4TgotZVXkAVPEkDc22BjCquutd6qrVF366UBRv6+0CRERAREQEREBERAREQEREBERAREQEREBERAREQEREDyy6eaOmyvNGXkPUbGtj6xuUOD5SqxaVTDWnFuFaVtkpj1dRwoHLn2G+RAPc+s0RMrMjx+ivIrxmf8AC2qGVQrldNy48rAOKlum+tkb4nUCBjeTcXR+E1pnWMxay/KrqtsZiAvba8UXSKAFAHYfbJOF5aoovN1NaVcqBS1ddVCIQCCGJWvmToBdcuOgPZ33lX5Z8wpdm51A2GDO6hr2sbVT9Gz8AfkF5cSAOzBw3vmtVt/mgeePQtaqiKERFCoigKqqBoKqjsABodp5Z+OXUaOmQhq2+Yg+m/mI2p+omQPFfM+NivwtduXHmwSu23pp+Pb01PTX620J5ZnmTH6ooW4rYxQK4rd6gzjmiNbx6YLAfF5BiD21sGBa4+arV9QkIFDdTkQAhTYcM3p7JB7+nbck7mdvxMnqcSqGu8qMh1bQBQg8+k3cc0U1nTNr2PcGJ0KwOxEQKjxjxYULdyIRgi9FmYBXaxunWu/ceoVB+plO/UCX4UpWpF48VRVWsHs3FVABZf7pOvT3dvfsTEeePugeH4WTXRlJe1mM63oa1UptkYLvbjfZj2I9QD7hN7U/JQR25KCN/WNjcDM+K+LZduU+Nh1gdHpm++zaoof2gB/efag/FGie3NSDrR5WbXSA1rrWrOqKXIUFmOlXZ95PpMrmYvizogC4a218dZYuuDHiRyJxxRriwHdOZHf12AZX+F3ZWWmb/ZqrfhVvK+jK+G0U1r0a6q0ra3FBu30nZtBeJYfPuB+hzm5C8FxXpx6K7LOs9VKJZafV2VQC35yJl8a3xHCFGKtdGTsOlGRZblglUG1OSVx3VG0QNlxyIOtegC1ybQfFMevgvfAvt6m3D7S2lAvZuJXVrHRB7gTQzK+BeXbaLsJ3sWwY/h1uNY3tcmsstps5KDv2dVN6nfpNVAREQEREBERAREQEREBERAREQEREBERAREQEREDzyaRYjI3o6lW+xho/tmNo8m3t0lvyFCY9C1UvRX07mNbo1FlhYsvJOHYAa27e46m2iBma/Bnwzbkr1/Ech0WoB2xqmCctkLpa6x37knueI9dASvp8qZGR1bbr7MF78hL2x8NqmQNWqBDZZZUS77TbaAU9gQ2tzbRAytXlK1Q4XxHLAsYtZ7OECxb1JYY+967evbtI3h33P6cfSrkZLVC2q1sdnrNbNjhBRvSBgEFVQ7Eb4LvlNnK/xVienUpINz6JUlWCL7TnYII7ALsehcQMR92zzHleHYuPZi29F3yeDtxR9r03OtOpHqBLz7lvi12Z4XiX5D9S2zrc30q7432IvsqAB7Kgdh7pK8Y8l4eYqpkpZcqtyVXyMpgDojY3Z66Jnt4b5VxsataqBbVWm+FaZOUFHJix0Op7yxP54F3PLIsCKzH0VST9gGzIf3lr/Gv/AFrK/iSP4h4NWKrfav7Vv/5nK/FP/Ugfl33Q/uZZ3iuY2VUcetHqrVVex+Xsr6njXqfq+M+QqIppTaqoP4X5hr8SS8BONVQG9CtQNkseyj1Y9yftkiBA69/0Kfpf6I69/wBCn6X+iT4gQOvf9Cn6X+iOvf8AQp+l/ok+IEDr3/Qp+l/ojr3/AEKfpf6JPiBA69/0Kfpf6I69/wBCn6X+iT5wiBDwstnNisoRqyoIDcgQQGBB0Pnk2UdPhaPflEtaNuh9nIyEHdB6KrgCS/vLX+Nf+tZX8SBYxK77y1/jX/rWV/EnD4LX+Nf+tZX8SBZAxK7wpuJtqO91PtSzu7FH9pG5OxYjfNe59azLGAiIgIiICIiAiIgIiICIiAiIgIiICIiBwyvq2+RY392mta1/Kf27P/j0df8AdLBpA8D71cz63sbW+rl8Rf8AtQIu/fx36mBYREQEjeJfJW/6T/umSZG8S+St/wBJ/wB0wPvD+Tr/ACF/YJ7Txw/k6/yF/YJ7QEREBERAREQERECDh/LZP5Vf7gk6QcP5bJ/Kr/cEnQERECuzQUupcej7psH2gvU+/fplZdf9YnfaWMg+M0l6bQvxgvOs9+1ie3We3rp1U67716GSca4WKrD0dQw+wjY/bA9YifBfQ2ew16wPuc3M7f5pWzHXIwujkobemzWXHGRSTxHtNWxJLsgA0N8wRvY3UeN5ubjmup7NjPyKExrFCB8ewur247lQosrNa26YAHsQfUGBupzcq8vx2pLWx0ZXyeg1tePviX0DocyOK7I9/fWzrQMg+WVybGa/JvBLJx+B1qFqxydNp2O3e0emyQNHsvvgaOJ45WUlSs9jKiKNs7EKoHzkn0nqTA7E8sXIW1Fetg6OoZHUgqykbBUjsQROY+Sli8kZXXky8lII2jFXGx7wysD8xBge0Sm8R804mOENtygOzgFeTj8E3G0sUB4qjAhidAHsSJZV5aMxQMpYIrlQQWCuWCNr8UlG0ffo/NA94iICIiAiIgQfHbimNkuvZkx7GU+vcISO32iSqKgiqq9goCqPXQA0O/2CRPHqi+Nkqo2z49qqPnJQgD/eTKrAwDA7DAFT84I2DA+4iICRvEvkrf8ASf8AdMkyN4l8lb/pP+6YH3h/J1/kL+wT2njh/J1/kL+wT2gIiICIiAiIgIiIEHD+Wyfyq/3BJ0g4fy2T+VX+4JOgIiICfzV5mp8cbLyhijxAUVXvRR0Tkis10MaVI4nWyKwTrsSTP6UdgASfQDZkDwKsiirfZnTqWfl2E2WH/k7fZAw/3IXz6sDKbOTKsuXJY113FusydOvQrNzAa3y94G9y3rXIL5OVbhPq+lMcYiWUtc6g2E23MXWtez8QFZjo/wC2w1OwMD4F5It6ZF11tdduRVc+KWquOqOl0FfI4BtjoJvj9mz3JuPGPKz5N/VOVYijp8ahXSwQIyuQjleS8mQEkHfYD3TTRAwdvgl+ZmLkLXf4d0zyZ3sx3Njit6kIoXqL8WwgksOwHb0ItKvCLcSyzLZ78+40LQtSLjU7Xny3r2FYgk6LHsC2vU71EQPzzP8AAc69b34dJc21WvwkupUcUVRuy5qm/COV03D3Adye8tD5Uy2PI+J5KlrRcV40EBgnDh8TXDQ+LriT31ua+IELwXw5cWiihCStFSVoT6kIoUE/X2mP8ZwMzCfjhPe1WRa7JWq0MtVttnNwzNSxSok2PyY6B7e8TezhWBik8hMpBrzchPwNlTezQ3IX2GzIY7T1exuX+X3du0eRsK6q+/q12jhTVR1LSnELSz9GqoLWosXjYWL/ADtx9RNqBGoHYiICIiAiIgccdpB8EOqgh+NSTU2/8nYN9jLxYfUwk+Vyjp5DD3X1hx9T16V/91av/ifngWMREBI3iXyVv+k/7pkmRvEvkrf9J/3TA+8P5Ov8hf2Ce08cP5Ov8hf2Ce0BERAREQEREBERAg4fy2T+VX+4JOkHD+Wyfyq/3BJ0BERAgeNOekyqdG0rUpGtr1GCFxv1Kglte/jqTKkCgADQAAA+oekg3+3kVr7qUNpH+d9pX+bj1u31g+6WMBERAREQEREBERAREQEREBERAREQEREBIHi9baretGseqxWVFKgkH2LB7TKvxHY9z6ge8CT4gVv3xs/wt/8Ayxf40ffGz/C3/wDLF/jSyiBW/fGz/C3/APLF/jTw8Q8Qs6Vv9lvH4N+/LF/FP/WlzPLJp5q671yVl36+o1A+PD23VUSCu60JU62PZHY6JG/sJkiVdOLlKqr1qPZUD/8Ans9w1/iJ99HK+mo/V7P5iBYxK7o5X01H6vZ/MR0cr6aj9Xs/mIFjErujlfTUfq9n8xHRyvpqP1ez+YgWMSu6OV9NR+r2fzEdHK+mo/V7P5iBYxK7o5X01H6vZ/MT8jo+7JltnJidCgcswY3U/Cdt29Pnw5fn1v8APA/UkzHS/JC0W2DlX7SmgA/gx6c7VPv+b3ST98bP8Lf/AMsX+NPrw7FsRrWtdHNjKQURqwAqgaILt32D33LCBm/MHm1MClr8mi+upWVS39nfRY6HsraT6/VIXlj7oWP4mbRiVZFvRCmz2aU1z3x+PaN/Fb0+aT/Pnlj764b43V6PN0bqcOprg29ceS+v2yn+5n9zv7ynJPwj4R8IFY+S6XHp8/8AO298/q9IGq8KpYCx3Uo11rOykqSB2RASpI3wRPQn8/rLCJC8Rzmq6fGs2dSwJoPWh7+8dRlDaAJ0O+gexgTYnBOwEREBERAREQEREBERAREQEREBERAREQEREBERAREQEqPMvitmLWj11paS/Eo1pqYjROqwtbmx+3xQB9st5nvNHh17vRdjhbGpS6tqHsalbEu4BitqgmuxeA0QPQt88D0fzKiYoybqr6QWC9Bq2N/JjxVBWu+RJPuJH/vqzxs+t6luDjpPWLFc+yvFhsEk+nr75ksnCzrqBjvh4/DahWfOyHeoIQUc2CsWO4IJ2HU+neSbPCsqnHqwcWuk0riilsm6xiV9kq2sUKefuI249de7cCT5h8esx20Ueirkm85q0vxwCRyDolosrHcjkwCj19Jo0bf17G5lx5ExnVFvfIyEREVabb7DUAutbrUgP6f3+U0mLjrUiJWoVK1VERRoKqgBVA+YAAQPaYOr7k/h65C5IW3qreLwep25h+e+OvTlN3udgcAnYiAnDOxAr/DvFFvfJRQQ2Lf0rAddya0sDKN/FIs1313UzN+O+KJkX4KqD/ZfHVocnRBYYF1hK6Ppq0Dv7wZZ+Y/J+LnHlZVX1fZHWNVVj8VO+H4RSCCNj07b7alhi+BY1SVJXTWiUWdSpFQKEfTAuoHo2nYb+swJlwYhgpAbieJI5AHXYldjY37tiZa7zc9ONa1lSNk4+SuLZUtoSlrXCshF7LpEZLEbuOxbj3M0fiXh1WTW1V6LbW+uVbgMp4kMNg/MQD+aUub5XbpjHxHpw8Yg9SpcZLGJLbJRnbgu+3qjf/gWON45U+ImXthU9Av2FZ2CleXxEBYkA+4H0lZ4/wCb0xbcROIdcnTGzqKgVGeutWRT8oS1qdgQQNn6p95nlu1krx6cj4NiJStTVV1A3lQOJUZDMQoI0Oyb+Yj3cyvLD3WVC22s4uO6tRjJQqsOGuAe9mY6BUfECb1o9oGkE7AiAiIgIiICIiAiIgIiICIiAiIgIiICIiAiIgJXeYfEvguPbdxLdJd8QCxOyB6D3d9n0Gh3IHcWMqfHFzOVTYhpYKHFtN5ZFffHg4tRGIK8W7a0efr2gR/LJzG6r5gROoVNNKtzasAHfNl9nZ7dl5a0fabY42mLnVWNaqOrNSwS1QfaQkbAYeo2Dv65+e+NV59X4O5EFGRkU2cMNM3LagY9ldrhOFOvwhUDTcAPaI5d5pvDPD8x8tcjIXHpC0NUVx3tta7kysvVZ600E4nXY/Hb094aXc8swA1vsAjg2we4I0exHzSq8wYOQ7Y92Ka+pQz7ruLrVYli6YFkBKsCFIOj7xrvsVPhdebm21X5C1Y9dKXqla/Ceo7uOmS4uqr4oANjsd736QLfyYwbAwXCLX1cSm0ogIRTZWrkICTpdnsN9hLqVvlnAbGw8OhyC+Pi01OV2VLV1qpKkgHWwfUCWUBERAREQEREBERAREQEREBERAREQEREBERAREQEREBERAREQEREBERAREQOajU7EDmo1EQOxEQEREBERAREQEREBERAREQEREBERAREQERED//Z"/>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8202" name="AutoShape 10" descr="data:image/jpeg;base64,/9j/4AAQSkZJRgABAQAAAQABAAD/2wCEAAkGBxMQEhAUEhQWEhUQEBUUEBIVFhQUFBUYFhYZFxUVFBMZHCkgGRolGxQUIzEtJSorLi4uGCE2RDMsNygtLywBCgoKBQUFDgUFDisZExkrKysrKysrKysrKysrKysrKysrKysrKysrKysrKysrKysrKysrKysrKysrKysrKysrK//AABEIAKMBNQMBIgACEQEDEQH/xAAcAAEAAwEBAQEBAAAAAAAAAAAABAUGAQMCBwj/xABGEAACAgIBAgMCBw0HAgcBAAABAgADBBESEyEFBjEiQRQyM1FTYXEHFSNScoGTlLGy09TiJEJUYnORkmOCNUR1oaKz0TT/xAAUAQEAAAAAAAAAAAAAAAAAAAAA/8QAFBEBAAAAAAAAAAAAAAAAAAAAAP/aAAwDAQACEQMRAD8A/cZzcGYHyzg1WXV5lYfHF7WPaKWqroD9TRqzEJ52Xk+vbsd617w3243MbiZuWvi71Oxamyl2rQNUa0RBVwbgPwgs5m0HfskMuvSSPH/HV61mM1dt6HG5v8ENhyKz1OIVumwZeXfRBHxG3A0WPn1WPbWjqz0lRcgILIWG1Dj3bHfvJMyHkv4atlq21WpicAcf4VbXZlI3baNwLbr0e3Ji4KnZOxrXwEREBERAREQEREBERAREQEREBERAREQEREBERAREQEREBERAREQEREBERA4ZR5XlDBtsayzFpd2bkzFASzD0Y+4nsO8vDKvwrx+nJe2utiLKdF63R634t8VwrgEqfTY7bBHrA8avBMLFquRaaqa7lK3DQUWAjRDN6t22I8v04tdDNg11pWWc6QBAzqSrcyBsHakHl3Gu47akDx2mnPY1Gwj4HePhGOzNULQUDKrOPa4EMp2Ng6IIPeMDx3F6eNTioqpamQqonFBSaAeasi9vjbGx23377gXvhOWbqq7CFXqKGHF1tQgjYZLB2ZSCCD9cmyi8if8Ahvhn/p+N/wDSktmyQHCaO2Qsp9x0QGA+sbX/AH+2B7xEQEREBPlp0yFU7XpeORQFnrqdNBwAOJcFtjkHD67a7DsfeEOjzFXrKNytjnD21y2aP4PuUuQrsMjBToj3gjsRqTfCfFK8qpbaieLFh7SsjKVJVldGAKkEEEH5pncvy81KX8Vs8Tsyq+jacq6usLUAxCDhWAF5MxOl339ewnfC/D8rAxkqpqTItssssuZ8iwV1s7BtdR1ayxdEjetnjvQ3oBc+N+YMfDqW25zwZtLwVrGbsWPFUBJAVWY69ApMs0cEAg7BGwfqPvmDz/LOQcWnDWqt+PN/hhuelaXtNhs6VVf4TgotZVXkAVPEkDc22BjCquutd6qrVF366UBRv6+0CRERAREQEREBERAREQEREBERAREQEREBERAREQEREDyy6eaOmyvNGXkPUbGtj6xuUOD5SqxaVTDWnFuFaVtkpj1dRwoHLn2G+RAPc+s0RMrMjx+ivIrxmf8AC2qGVQrldNy48rAOKlum+tkb4nUCBjeTcXR+E1pnWMxay/KrqtsZiAvba8UXSKAFAHYfbJOF5aoovN1NaVcqBS1ddVCIQCCGJWvmToBdcuOgPZ33lX5Z8wpdm51A2GDO6hr2sbVT9Gz8AfkF5cSAOzBw3vmtVt/mgeePQtaqiKERFCoigKqqBoKqjsABodp5Z+OXUaOmQhq2+Yg+m/mI2p+omQPFfM+NivwtduXHmwSu23pp+Pb01PTX620J5ZnmTH6ooW4rYxQK4rd6gzjmiNbx6YLAfF5BiD21sGBa4+arV9QkIFDdTkQAhTYcM3p7JB7+nbck7mdvxMnqcSqGu8qMh1bQBQg8+k3cc0U1nTNr2PcGJ0KwOxEQKjxjxYULdyIRgi9FmYBXaxunWu/ceoVB+plO/UCX4UpWpF48VRVWsHs3FVABZf7pOvT3dvfsTEeePugeH4WTXRlJe1mM63oa1UptkYLvbjfZj2I9QD7hN7U/JQR25KCN/WNjcDM+K+LZduU+Nh1gdHpm++zaoof2gB/efag/FGie3NSDrR5WbXSA1rrWrOqKXIUFmOlXZ95PpMrmYvizogC4a218dZYuuDHiRyJxxRriwHdOZHf12AZX+F3ZWWmb/ZqrfhVvK+jK+G0U1r0a6q0ra3FBu30nZtBeJYfPuB+hzm5C8FxXpx6K7LOs9VKJZafV2VQC35yJl8a3xHCFGKtdGTsOlGRZblglUG1OSVx3VG0QNlxyIOtegC1ybQfFMevgvfAvt6m3D7S2lAvZuJXVrHRB7gTQzK+BeXbaLsJ3sWwY/h1uNY3tcmsstps5KDv2dVN6nfpNVAREQEREBERAREQEREBERAREQEREBERAREQEREDzyaRYjI3o6lW+xho/tmNo8m3t0lvyFCY9C1UvRX07mNbo1FlhYsvJOHYAa27e46m2iBma/Bnwzbkr1/Ech0WoB2xqmCctkLpa6x37knueI9dASvp8qZGR1bbr7MF78hL2x8NqmQNWqBDZZZUS77TbaAU9gQ2tzbRAytXlK1Q4XxHLAsYtZ7OECxb1JYY+967evbtI3h33P6cfSrkZLVC2q1sdnrNbNjhBRvSBgEFVQ7Eb4LvlNnK/xVienUpINz6JUlWCL7TnYII7ALsehcQMR92zzHleHYuPZi29F3yeDtxR9r03OtOpHqBLz7lvi12Z4XiX5D9S2zrc30q7432IvsqAB7Kgdh7pK8Y8l4eYqpkpZcqtyVXyMpgDojY3Z66Jnt4b5VxsataqBbVWm+FaZOUFHJix0Op7yxP54F3PLIsCKzH0VST9gGzIf3lr/Gv/AFrK/iSP4h4NWKrfav7Vv/5nK/FP/Ugfl33Q/uZZ3iuY2VUcetHqrVVex+Xsr6njXqfq+M+QqIppTaqoP4X5hr8SS8BONVQG9CtQNkseyj1Y9yftkiBA69/0Kfpf6I69/wBCn6X+iT4gQOvf9Cn6X+iOvf8AQp+l/ok+IEDr3/Qp+l/ojr3/AEKfpf6JPiBA69/0Kfpf6I69/wBCn6X+iT5wiBDwstnNisoRqyoIDcgQQGBB0Pnk2UdPhaPflEtaNuh9nIyEHdB6KrgCS/vLX+Nf+tZX8SBYxK77y1/jX/rWV/EnD4LX+Nf+tZX8SBZAxK7wpuJtqO91PtSzu7FH9pG5OxYjfNe59azLGAiIgIiICIiAiIgIiICIiAiIgIiICIiBwyvq2+RY392mta1/Kf27P/j0df8AdLBpA8D71cz63sbW+rl8Rf8AtQIu/fx36mBYREQEjeJfJW/6T/umSZG8S+St/wBJ/wB0wPvD+Tr/ACF/YJ7Txw/k6/yF/YJ7QEREBERAREQERECDh/LZP5Vf7gk6QcP5bJ/Kr/cEnQERECuzQUupcej7psH2gvU+/fplZdf9YnfaWMg+M0l6bQvxgvOs9+1ie3We3rp1U67716GSca4WKrD0dQw+wjY/bA9YifBfQ2ew16wPuc3M7f5pWzHXIwujkobemzWXHGRSTxHtNWxJLsgA0N8wRvY3UeN5ubjmup7NjPyKExrFCB8ewur247lQosrNa26YAHsQfUGBupzcq8vx2pLWx0ZXyeg1tePviX0DocyOK7I9/fWzrQMg+WVybGa/JvBLJx+B1qFqxydNp2O3e0emyQNHsvvgaOJ45WUlSs9jKiKNs7EKoHzkn0nqTA7E8sXIW1Fetg6OoZHUgqykbBUjsQROY+Sli8kZXXky8lII2jFXGx7wysD8xBge0Sm8R804mOENtygOzgFeTj8E3G0sUB4qjAhidAHsSJZV5aMxQMpYIrlQQWCuWCNr8UlG0ffo/NA94iICIiAiIgQfHbimNkuvZkx7GU+vcISO32iSqKgiqq9goCqPXQA0O/2CRPHqi+Nkqo2z49qqPnJQgD/eTKrAwDA7DAFT84I2DA+4iICRvEvkrf8ASf8AdMkyN4l8lb/pP+6YH3h/J1/kL+wT2njh/J1/kL+wT2gIiICIiAiIgIiIEHD+Wyfyq/3BJ0g4fy2T+VX+4JOgIiICfzV5mp8cbLyhijxAUVXvRR0Tkis10MaVI4nWyKwTrsSTP6UdgASfQDZkDwKsiirfZnTqWfl2E2WH/k7fZAw/3IXz6sDKbOTKsuXJY113FusydOvQrNzAa3y94G9y3rXIL5OVbhPq+lMcYiWUtc6g2E23MXWtez8QFZjo/wC2w1OwMD4F5It6ZF11tdduRVc+KWquOqOl0FfI4BtjoJvj9mz3JuPGPKz5N/VOVYijp8ahXSwQIyuQjleS8mQEkHfYD3TTRAwdvgl+ZmLkLXf4d0zyZ3sx3Njit6kIoXqL8WwgksOwHb0ItKvCLcSyzLZ78+40LQtSLjU7Xny3r2FYgk6LHsC2vU71EQPzzP8AAc69b34dJc21WvwkupUcUVRuy5qm/COV03D3Adye8tD5Uy2PI+J5KlrRcV40EBgnDh8TXDQ+LriT31ua+IELwXw5cWiihCStFSVoT6kIoUE/X2mP8ZwMzCfjhPe1WRa7JWq0MtVttnNwzNSxSok2PyY6B7e8TezhWBik8hMpBrzchPwNlTezQ3IX2GzIY7T1exuX+X3du0eRsK6q+/q12jhTVR1LSnELSz9GqoLWosXjYWL/ADtx9RNqBGoHYiICIiAiIgccdpB8EOqgh+NSTU2/8nYN9jLxYfUwk+Vyjp5DD3X1hx9T16V/91av/ifngWMREBI3iXyVv+k/7pkmRvEvkrf9J/3TA+8P5Ov8hf2Ce08cP5Ov8hf2Ce0BERAREQEREBERAg4fy2T+VX+4JOkHD+Wyfyq/3BJ0BERAgeNOekyqdG0rUpGtr1GCFxv1Kglte/jqTKkCgADQAAA+oekg3+3kVr7qUNpH+d9pX+bj1u31g+6WMBERAREQEREBERAREQEREBERAREQEREBIHi9baretGseqxWVFKgkH2LB7TKvxHY9z6ge8CT4gVv3xs/wt/8Ayxf40ffGz/C3/wDLF/jSyiBW/fGz/C3/APLF/jTw8Q8Qs6Vv9lvH4N+/LF/FP/WlzPLJp5q671yVl36+o1A+PD23VUSCu60JU62PZHY6JG/sJkiVdOLlKqr1qPZUD/8Ans9w1/iJ99HK+mo/V7P5iBYxK7o5X01H6vZ/MR0cr6aj9Xs/mIFjErujlfTUfq9n8xHRyvpqP1ez+YgWMSu6OV9NR+r2fzEdHK+mo/V7P5iBYxK7o5X01H6vZ/MT8jo+7JltnJidCgcswY3U/Cdt29Pnw5fn1v8APA/UkzHS/JC0W2DlX7SmgA/gx6c7VPv+b3ST98bP8Lf/AMsX+NPrw7FsRrWtdHNjKQURqwAqgaILt32D33LCBm/MHm1MClr8mi+upWVS39nfRY6HsraT6/VIXlj7oWP4mbRiVZFvRCmz2aU1z3x+PaN/Fb0+aT/Pnlj764b43V6PN0bqcOprg29ceS+v2yn+5n9zv7ynJPwj4R8IFY+S6XHp8/8AO298/q9IGq8KpYCx3Uo11rOykqSB2RASpI3wRPQn8/rLCJC8Rzmq6fGs2dSwJoPWh7+8dRlDaAJ0O+gexgTYnBOwEREBERAREQEREBERAREQEREBERAREQEREBERAREQEqPMvitmLWj11paS/Eo1pqYjROqwtbmx+3xQB9st5nvNHh17vRdjhbGpS6tqHsalbEu4BitqgmuxeA0QPQt88D0fzKiYoybqr6QWC9Bq2N/JjxVBWu+RJPuJH/vqzxs+t6luDjpPWLFc+yvFhsEk+nr75ksnCzrqBjvh4/DahWfOyHeoIQUc2CsWO4IJ2HU+neSbPCsqnHqwcWuk0riilsm6xiV9kq2sUKefuI249de7cCT5h8esx20Ueirkm85q0vxwCRyDolosrHcjkwCj19Jo0bf17G5lx5ExnVFvfIyEREVabb7DUAutbrUgP6f3+U0mLjrUiJWoVK1VERRoKqgBVA+YAAQPaYOr7k/h65C5IW3qreLwep25h+e+OvTlN3udgcAnYiAnDOxAr/DvFFvfJRQQ2Lf0rAddya0sDKN/FIs1313UzN+O+KJkX4KqD/ZfHVocnRBYYF1hK6Ppq0Dv7wZZ+Y/J+LnHlZVX1fZHWNVVj8VO+H4RSCCNj07b7alhi+BY1SVJXTWiUWdSpFQKEfTAuoHo2nYb+swJlwYhgpAbieJI5AHXYldjY37tiZa7zc9ONa1lSNk4+SuLZUtoSlrXCshF7LpEZLEbuOxbj3M0fiXh1WTW1V6LbW+uVbgMp4kMNg/MQD+aUub5XbpjHxHpw8Yg9SpcZLGJLbJRnbgu+3qjf/gWON45U+ImXthU9Av2FZ2CleXxEBYkA+4H0lZ4/wCb0xbcROIdcnTGzqKgVGeutWRT8oS1qdgQQNn6p95nlu1krx6cj4NiJStTVV1A3lQOJUZDMQoI0Oyb+Yj3cyvLD3WVC22s4uO6tRjJQqsOGuAe9mY6BUfECb1o9oGkE7AiAiIgIiICIiAiIgIiICIiAiIgIiICIiAiIgJXeYfEvguPbdxLdJd8QCxOyB6D3d9n0Gh3IHcWMqfHFzOVTYhpYKHFtN5ZFffHg4tRGIK8W7a0efr2gR/LJzG6r5gROoVNNKtzasAHfNl9nZ7dl5a0fabY42mLnVWNaqOrNSwS1QfaQkbAYeo2Dv65+e+NV59X4O5EFGRkU2cMNM3LagY9ldrhOFOvwhUDTcAPaI5d5pvDPD8x8tcjIXHpC0NUVx3tta7kysvVZ600E4nXY/Hb094aXc8swA1vsAjg2we4I0exHzSq8wYOQ7Y92Ka+pQz7ruLrVYli6YFkBKsCFIOj7xrvsVPhdebm21X5C1Y9dKXqla/Ceo7uOmS4uqr4oANjsd736QLfyYwbAwXCLX1cSm0ogIRTZWrkICTpdnsN9hLqVvlnAbGw8OhyC+Pi01OV2VLV1qpKkgHWwfUCWUBERAREQEREBERAREQEREBERAREQEREBERAREQEREBERAREQEREBERAREQOajU7EDmo1EQOxEQEREBERAREQEREBERAREQEREBERAREQERED//Z"/>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8204" name="AutoShape 12" descr="data:image/jpeg;base64,/9j/4AAQSkZJRgABAQAAAQABAAD/2wCEAAkGBxMQEhAUEhQWEhUQEBUUEBIVFhQUFBUYFhYZFxUVFBMZHCkgGRolGxQUIzEtJSorLi4uGCE2RDMsNygtLywBCgoKBQUFDgUFDisZExkrKysrKysrKysrKysrKysrKysrKysrKysrKysrKysrKysrKysrKysrKysrKysrKysrK//AABEIAKMBNQMBIgACEQEDEQH/xAAcAAEAAwEBAQEBAAAAAAAAAAAABAUGAQMCBwj/xABGEAACAgIBAgMCBw0HAgcBAAABAgADBBESEyEFBjEiQRQyM1FTYXEHFSNScoGTlLGy09TiJEJUYnORkmOCNUR1oaKz0TT/xAAUAQEAAAAAAAAAAAAAAAAAAAAA/8QAFBEBAAAAAAAAAAAAAAAAAAAAAP/aAAwDAQACEQMRAD8A/cZzcGYHyzg1WXV5lYfHF7WPaKWqroD9TRqzEJ52Xk+vbsd617w3243MbiZuWvi71Oxamyl2rQNUa0RBVwbgPwgs5m0HfskMuvSSPH/HV61mM1dt6HG5v8ENhyKz1OIVumwZeXfRBHxG3A0WPn1WPbWjqz0lRcgILIWG1Dj3bHfvJMyHkv4atlq21WpicAcf4VbXZlI3baNwLbr0e3Ji4KnZOxrXwEREBERAREQEREBERAREQEREBERAREQEREBERAREQEREBERAREQEREBERA4ZR5XlDBtsayzFpd2bkzFASzD0Y+4nsO8vDKvwrx+nJe2utiLKdF63R634t8VwrgEqfTY7bBHrA8avBMLFquRaaqa7lK3DQUWAjRDN6t22I8v04tdDNg11pWWc6QBAzqSrcyBsHakHl3Gu47akDx2mnPY1Gwj4HePhGOzNULQUDKrOPa4EMp2Ng6IIPeMDx3F6eNTioqpamQqonFBSaAeasi9vjbGx23377gXvhOWbqq7CFXqKGHF1tQgjYZLB2ZSCCD9cmyi8if8Ahvhn/p+N/wDSktmyQHCaO2Qsp9x0QGA+sbX/AH+2B7xEQEREBPlp0yFU7XpeORQFnrqdNBwAOJcFtjkHD67a7DsfeEOjzFXrKNytjnD21y2aP4PuUuQrsMjBToj3gjsRqTfCfFK8qpbaieLFh7SsjKVJVldGAKkEEEH5pncvy81KX8Vs8Tsyq+jacq6usLUAxCDhWAF5MxOl339ewnfC/D8rAxkqpqTItssssuZ8iwV1s7BtdR1ayxdEjetnjvQ3oBc+N+YMfDqW25zwZtLwVrGbsWPFUBJAVWY69ApMs0cEAg7BGwfqPvmDz/LOQcWnDWqt+PN/hhuelaXtNhs6VVf4TgotZVXkAVPEkDc22BjCquutd6qrVF366UBRv6+0CRERAREQEREBERAREQEREBERAREQEREBERAREQEREDyy6eaOmyvNGXkPUbGtj6xuUOD5SqxaVTDWnFuFaVtkpj1dRwoHLn2G+RAPc+s0RMrMjx+ivIrxmf8AC2qGVQrldNy48rAOKlum+tkb4nUCBjeTcXR+E1pnWMxay/KrqtsZiAvba8UXSKAFAHYfbJOF5aoovN1NaVcqBS1ddVCIQCCGJWvmToBdcuOgPZ33lX5Z8wpdm51A2GDO6hr2sbVT9Gz8AfkF5cSAOzBw3vmtVt/mgeePQtaqiKERFCoigKqqBoKqjsABodp5Z+OXUaOmQhq2+Yg+m/mI2p+omQPFfM+NivwtduXHmwSu23pp+Pb01PTX620J5ZnmTH6ooW4rYxQK4rd6gzjmiNbx6YLAfF5BiD21sGBa4+arV9QkIFDdTkQAhTYcM3p7JB7+nbck7mdvxMnqcSqGu8qMh1bQBQg8+k3cc0U1nTNr2PcGJ0KwOxEQKjxjxYULdyIRgi9FmYBXaxunWu/ceoVB+plO/UCX4UpWpF48VRVWsHs3FVABZf7pOvT3dvfsTEeePugeH4WTXRlJe1mM63oa1UptkYLvbjfZj2I9QD7hN7U/JQR25KCN/WNjcDM+K+LZduU+Nh1gdHpm++zaoof2gB/efag/FGie3NSDrR5WbXSA1rrWrOqKXIUFmOlXZ95PpMrmYvizogC4a218dZYuuDHiRyJxxRriwHdOZHf12AZX+F3ZWWmb/ZqrfhVvK+jK+G0U1r0a6q0ra3FBu30nZtBeJYfPuB+hzm5C8FxXpx6K7LOs9VKJZafV2VQC35yJl8a3xHCFGKtdGTsOlGRZblglUG1OSVx3VG0QNlxyIOtegC1ybQfFMevgvfAvt6m3D7S2lAvZuJXVrHRB7gTQzK+BeXbaLsJ3sWwY/h1uNY3tcmsstps5KDv2dVN6nfpNVAREQEREBERAREQEREBERAREQEREBERAREQEREDzyaRYjI3o6lW+xho/tmNo8m3t0lvyFCY9C1UvRX07mNbo1FlhYsvJOHYAa27e46m2iBma/Bnwzbkr1/Ech0WoB2xqmCctkLpa6x37knueI9dASvp8qZGR1bbr7MF78hL2x8NqmQNWqBDZZZUS77TbaAU9gQ2tzbRAytXlK1Q4XxHLAsYtZ7OECxb1JYY+967evbtI3h33P6cfSrkZLVC2q1sdnrNbNjhBRvSBgEFVQ7Eb4LvlNnK/xVienUpINz6JUlWCL7TnYII7ALsehcQMR92zzHleHYuPZi29F3yeDtxR9r03OtOpHqBLz7lvi12Z4XiX5D9S2zrc30q7432IvsqAB7Kgdh7pK8Y8l4eYqpkpZcqtyVXyMpgDojY3Z66Jnt4b5VxsataqBbVWm+FaZOUFHJix0Op7yxP54F3PLIsCKzH0VST9gGzIf3lr/Gv/AFrK/iSP4h4NWKrfav7Vv/5nK/FP/Ugfl33Q/uZZ3iuY2VUcetHqrVVex+Xsr6njXqfq+M+QqIppTaqoP4X5hr8SS8BONVQG9CtQNkseyj1Y9yftkiBA69/0Kfpf6I69/wBCn6X+iT4gQOvf9Cn6X+iOvf8AQp+l/ok+IEDr3/Qp+l/ojr3/AEKfpf6JPiBA69/0Kfpf6I69/wBCn6X+iT5wiBDwstnNisoRqyoIDcgQQGBB0Pnk2UdPhaPflEtaNuh9nIyEHdB6KrgCS/vLX+Nf+tZX8SBYxK77y1/jX/rWV/EnD4LX+Nf+tZX8SBZAxK7wpuJtqO91PtSzu7FH9pG5OxYjfNe59azLGAiIgIiICIiAiIgIiICIiAiIgIiICIiBwyvq2+RY392mta1/Kf27P/j0df8AdLBpA8D71cz63sbW+rl8Rf8AtQIu/fx36mBYREQEjeJfJW/6T/umSZG8S+St/wBJ/wB0wPvD+Tr/ACF/YJ7Txw/k6/yF/YJ7QEREBERAREQERECDh/LZP5Vf7gk6QcP5bJ/Kr/cEnQERECuzQUupcej7psH2gvU+/fplZdf9YnfaWMg+M0l6bQvxgvOs9+1ie3We3rp1U67716GSca4WKrD0dQw+wjY/bA9YifBfQ2ew16wPuc3M7f5pWzHXIwujkobemzWXHGRSTxHtNWxJLsgA0N8wRvY3UeN5ubjmup7NjPyKExrFCB8ewur247lQosrNa26YAHsQfUGBupzcq8vx2pLWx0ZXyeg1tePviX0DocyOK7I9/fWzrQMg+WVybGa/JvBLJx+B1qFqxydNp2O3e0emyQNHsvvgaOJ45WUlSs9jKiKNs7EKoHzkn0nqTA7E8sXIW1Fetg6OoZHUgqykbBUjsQROY+Sli8kZXXky8lII2jFXGx7wysD8xBge0Sm8R804mOENtygOzgFeTj8E3G0sUB4qjAhidAHsSJZV5aMxQMpYIrlQQWCuWCNr8UlG0ffo/NA94iICIiAiIgQfHbimNkuvZkx7GU+vcISO32iSqKgiqq9goCqPXQA0O/2CRPHqi+Nkqo2z49qqPnJQgD/eTKrAwDA7DAFT84I2DA+4iICRvEvkrf8ASf8AdMkyN4l8lb/pP+6YH3h/J1/kL+wT2njh/J1/kL+wT2gIiICIiAiIgIiIEHD+Wyfyq/3BJ0g4fy2T+VX+4JOgIiICfzV5mp8cbLyhijxAUVXvRR0Tkis10MaVI4nWyKwTrsSTP6UdgASfQDZkDwKsiirfZnTqWfl2E2WH/k7fZAw/3IXz6sDKbOTKsuXJY113FusydOvQrNzAa3y94G9y3rXIL5OVbhPq+lMcYiWUtc6g2E23MXWtez8QFZjo/wC2w1OwMD4F5It6ZF11tdduRVc+KWquOqOl0FfI4BtjoJvj9mz3JuPGPKz5N/VOVYijp8ahXSwQIyuQjleS8mQEkHfYD3TTRAwdvgl+ZmLkLXf4d0zyZ3sx3Njit6kIoXqL8WwgksOwHb0ItKvCLcSyzLZ78+40LQtSLjU7Xny3r2FYgk6LHsC2vU71EQPzzP8AAc69b34dJc21WvwkupUcUVRuy5qm/COV03D3Adye8tD5Uy2PI+J5KlrRcV40EBgnDh8TXDQ+LriT31ua+IELwXw5cWiihCStFSVoT6kIoUE/X2mP8ZwMzCfjhPe1WRa7JWq0MtVttnNwzNSxSok2PyY6B7e8TezhWBik8hMpBrzchPwNlTezQ3IX2GzIY7T1exuX+X3du0eRsK6q+/q12jhTVR1LSnELSz9GqoLWosXjYWL/ADtx9RNqBGoHYiICIiAiIgccdpB8EOqgh+NSTU2/8nYN9jLxYfUwk+Vyjp5DD3X1hx9T16V/91av/ifngWMREBI3iXyVv+k/7pkmRvEvkrf9J/3TA+8P5Ov8hf2Ce08cP5Ov8hf2Ce0BERAREQEREBERAg4fy2T+VX+4JOkHD+Wyfyq/3BJ0BERAgeNOekyqdG0rUpGtr1GCFxv1Kglte/jqTKkCgADQAAA+oekg3+3kVr7qUNpH+d9pX+bj1u31g+6WMBERAREQEREBERAREQEREBERAREQEREBIHi9baretGseqxWVFKgkH2LB7TKvxHY9z6ge8CT4gVv3xs/wt/8Ayxf40ffGz/C3/wDLF/jSyiBW/fGz/C3/APLF/jTw8Q8Qs6Vv9lvH4N+/LF/FP/WlzPLJp5q671yVl36+o1A+PD23VUSCu60JU62PZHY6JG/sJkiVdOLlKqr1qPZUD/8Ans9w1/iJ99HK+mo/V7P5iBYxK7o5X01H6vZ/MR0cr6aj9Xs/mIFjErujlfTUfq9n8xHRyvpqP1ez+YgWMSu6OV9NR+r2fzEdHK+mo/V7P5iBYxK7o5X01H6vZ/MT8jo+7JltnJidCgcswY3U/Cdt29Pnw5fn1v8APA/UkzHS/JC0W2DlX7SmgA/gx6c7VPv+b3ST98bP8Lf/AMsX+NPrw7FsRrWtdHNjKQURqwAqgaILt32D33LCBm/MHm1MClr8mi+upWVS39nfRY6HsraT6/VIXlj7oWP4mbRiVZFvRCmz2aU1z3x+PaN/Fb0+aT/Pnlj764b43V6PN0bqcOprg29ceS+v2yn+5n9zv7ynJPwj4R8IFY+S6XHp8/8AO298/q9IGq8KpYCx3Uo11rOykqSB2RASpI3wRPQn8/rLCJC8Rzmq6fGs2dSwJoPWh7+8dRlDaAJ0O+gexgTYnBOwEREBERAREQEREBERAREQEREBERAREQEREBERAREQEqPMvitmLWj11paS/Eo1pqYjROqwtbmx+3xQB9st5nvNHh17vRdjhbGpS6tqHsalbEu4BitqgmuxeA0QPQt88D0fzKiYoybqr6QWC9Bq2N/JjxVBWu+RJPuJH/vqzxs+t6luDjpPWLFc+yvFhsEk+nr75ksnCzrqBjvh4/DahWfOyHeoIQUc2CsWO4IJ2HU+neSbPCsqnHqwcWuk0riilsm6xiV9kq2sUKefuI249de7cCT5h8esx20Ueirkm85q0vxwCRyDolosrHcjkwCj19Jo0bf17G5lx5ExnVFvfIyEREVabb7DUAutbrUgP6f3+U0mLjrUiJWoVK1VERRoKqgBVA+YAAQPaYOr7k/h65C5IW3qreLwep25h+e+OvTlN3udgcAnYiAnDOxAr/DvFFvfJRQQ2Lf0rAddya0sDKN/FIs1313UzN+O+KJkX4KqD/ZfHVocnRBYYF1hK6Ppq0Dv7wZZ+Y/J+LnHlZVX1fZHWNVVj8VO+H4RSCCNj07b7alhi+BY1SVJXTWiUWdSpFQKEfTAuoHo2nYb+swJlwYhgpAbieJI5AHXYldjY37tiZa7zc9ONa1lSNk4+SuLZUtoSlrXCshF7LpEZLEbuOxbj3M0fiXh1WTW1V6LbW+uVbgMp4kMNg/MQD+aUub5XbpjHxHpw8Yg9SpcZLGJLbJRnbgu+3qjf/gWON45U+ImXthU9Av2FZ2CleXxEBYkA+4H0lZ4/wCb0xbcROIdcnTGzqKgVGeutWRT8oS1qdgQQNn6p95nlu1krx6cj4NiJStTVV1A3lQOJUZDMQoI0Oyb+Yj3cyvLD3WVC22s4uO6tRjJQqsOGuAe9mY6BUfECb1o9oGkE7AiAiIgIiICIiAiIgIiICIiAiIgIiICIiAiIgJXeYfEvguPbdxLdJd8QCxOyB6D3d9n0Gh3IHcWMqfHFzOVTYhpYKHFtN5ZFffHg4tRGIK8W7a0efr2gR/LJzG6r5gROoVNNKtzasAHfNl9nZ7dl5a0fabY42mLnVWNaqOrNSwS1QfaQkbAYeo2Dv65+e+NV59X4O5EFGRkU2cMNM3LagY9ldrhOFOvwhUDTcAPaI5d5pvDPD8x8tcjIXHpC0NUVx3tta7kysvVZ600E4nXY/Hb094aXc8swA1vsAjg2we4I0exHzSq8wYOQ7Y92Ka+pQz7ruLrVYli6YFkBKsCFIOj7xrvsVPhdebm21X5C1Y9dKXqla/Ceo7uOmS4uqr4oANjsd736QLfyYwbAwXCLX1cSm0ogIRTZWrkICTpdnsN9hLqVvlnAbGw8OhyC+Pi01OV2VLV1qpKkgHWwfUCWUBERAREQEREBERAREQEREBERAREQEREBERAREQEREBERAREQEREBERAREQOajU7EDmo1EQOxEQEREBERAREQEREBERAREQEREBERAREQERED//Z"/>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6" name="Picture 15" descr="imagesSP006CA3.jpg"/>
          <p:cNvPicPr>
            <a:picLocks noChangeAspect="1"/>
          </p:cNvPicPr>
          <p:nvPr/>
        </p:nvPicPr>
        <p:blipFill>
          <a:blip r:embed="rId2" cstate="print"/>
          <a:stretch>
            <a:fillRect/>
          </a:stretch>
        </p:blipFill>
        <p:spPr>
          <a:xfrm>
            <a:off x="381000" y="304800"/>
            <a:ext cx="4800600" cy="5562600"/>
          </a:xfrm>
          <a:prstGeom prst="rect">
            <a:avLst/>
          </a:prstGeom>
        </p:spPr>
      </p:pic>
      <p:pic>
        <p:nvPicPr>
          <p:cNvPr id="18" name="Picture 17" descr="imagesBRHXRZO9.jpg"/>
          <p:cNvPicPr>
            <a:picLocks noChangeAspect="1"/>
          </p:cNvPicPr>
          <p:nvPr/>
        </p:nvPicPr>
        <p:blipFill>
          <a:blip r:embed="rId3" cstate="print"/>
          <a:stretch>
            <a:fillRect/>
          </a:stretch>
        </p:blipFill>
        <p:spPr>
          <a:xfrm>
            <a:off x="5410200" y="304800"/>
            <a:ext cx="3733800" cy="5181600"/>
          </a:xfrm>
          <a:prstGeom prst="rect">
            <a:avLst/>
          </a:prstGeom>
        </p:spPr>
      </p:pic>
      <p:sp>
        <p:nvSpPr>
          <p:cNvPr id="7" name="TextBox 6"/>
          <p:cNvSpPr txBox="1"/>
          <p:nvPr/>
        </p:nvSpPr>
        <p:spPr>
          <a:xfrm>
            <a:off x="4191000" y="228600"/>
            <a:ext cx="3124200" cy="369332"/>
          </a:xfrm>
          <a:prstGeom prst="rect">
            <a:avLst/>
          </a:prstGeom>
          <a:noFill/>
        </p:spPr>
        <p:txBody>
          <a:bodyPr wrap="square" rtlCol="0">
            <a:spAutoFit/>
          </a:bodyPr>
          <a:lstStyle/>
          <a:p>
            <a:r>
              <a:rPr lang="fa-IR" b="1" dirty="0" smtClean="0">
                <a:solidFill>
                  <a:srgbClr val="FF0000"/>
                </a:solidFill>
              </a:rPr>
              <a:t>بوستر پمپ آبرسانی و آتشنشانی</a:t>
            </a:r>
            <a:endParaRPr lang="en-US" b="1"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hashaari-ej02-Model.jpg"/>
          <p:cNvPicPr>
            <a:picLocks noChangeAspect="1"/>
          </p:cNvPicPr>
          <p:nvPr/>
        </p:nvPicPr>
        <p:blipFill>
          <a:blip r:embed="rId2" cstate="print"/>
          <a:stretch>
            <a:fillRect/>
          </a:stretch>
        </p:blipFill>
        <p:spPr>
          <a:xfrm rot="16200000">
            <a:off x="1600200" y="-533400"/>
            <a:ext cx="6019800" cy="8610600"/>
          </a:xfrm>
          <a:prstGeom prst="rect">
            <a:avLst/>
          </a:prstGeom>
        </p:spPr>
      </p:pic>
      <p:sp>
        <p:nvSpPr>
          <p:cNvPr id="5" name="Rectangle 4"/>
          <p:cNvSpPr/>
          <p:nvPr/>
        </p:nvSpPr>
        <p:spPr>
          <a:xfrm>
            <a:off x="2895600" y="4572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2895600" y="63246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rot="5400000">
            <a:off x="7200900" y="35433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rot="5400000">
            <a:off x="7353300" y="36957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rot="5400000">
            <a:off x="-1257300" y="32385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3505200" y="381000"/>
            <a:ext cx="3048000" cy="369332"/>
          </a:xfrm>
          <a:prstGeom prst="rect">
            <a:avLst/>
          </a:prstGeom>
          <a:noFill/>
        </p:spPr>
        <p:txBody>
          <a:bodyPr wrap="square" rtlCol="0">
            <a:spAutoFit/>
          </a:bodyPr>
          <a:lstStyle/>
          <a:p>
            <a:r>
              <a:rPr lang="fa-IR" b="1" dirty="0" smtClean="0">
                <a:solidFill>
                  <a:srgbClr val="FF0000"/>
                </a:solidFill>
              </a:rPr>
              <a:t>پلان لوله کشی شوفاژ با موتورخانه</a:t>
            </a:r>
            <a:endParaRPr lang="en-US" b="1"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hahed SH-R01-Model.jpg"/>
          <p:cNvPicPr>
            <a:picLocks noChangeAspect="1"/>
          </p:cNvPicPr>
          <p:nvPr/>
        </p:nvPicPr>
        <p:blipFill>
          <a:blip r:embed="rId2" cstate="print"/>
          <a:stretch>
            <a:fillRect/>
          </a:stretch>
        </p:blipFill>
        <p:spPr>
          <a:xfrm rot="16200000">
            <a:off x="1752600" y="-1066801"/>
            <a:ext cx="5638800" cy="8839202"/>
          </a:xfrm>
          <a:prstGeom prst="rect">
            <a:avLst/>
          </a:prstGeom>
        </p:spPr>
      </p:pic>
      <p:sp>
        <p:nvSpPr>
          <p:cNvPr id="7" name="Rectangle 6"/>
          <p:cNvSpPr/>
          <p:nvPr/>
        </p:nvSpPr>
        <p:spPr>
          <a:xfrm rot="5400000">
            <a:off x="-1409700" y="32385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rot="5400000">
            <a:off x="7277100" y="35433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2895600" y="4572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3048000" y="6096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3048000" y="60198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3352800" y="381000"/>
            <a:ext cx="3429000" cy="369332"/>
          </a:xfrm>
          <a:prstGeom prst="rect">
            <a:avLst/>
          </a:prstGeom>
          <a:noFill/>
        </p:spPr>
        <p:txBody>
          <a:bodyPr wrap="square" rtlCol="0">
            <a:spAutoFit/>
          </a:bodyPr>
          <a:lstStyle/>
          <a:p>
            <a:r>
              <a:rPr lang="fa-IR" b="1" dirty="0" smtClean="0">
                <a:solidFill>
                  <a:srgbClr val="FF0000"/>
                </a:solidFill>
              </a:rPr>
              <a:t>پلان لوله کشی شوفاژبا پمپ خانه(پکیج)</a:t>
            </a:r>
            <a:endParaRPr lang="en-US" b="1"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hashaari-ej02-Model.jpg"/>
          <p:cNvPicPr>
            <a:picLocks noChangeAspect="1"/>
          </p:cNvPicPr>
          <p:nvPr/>
        </p:nvPicPr>
        <p:blipFill>
          <a:blip r:embed="rId2" cstate="print"/>
          <a:stretch>
            <a:fillRect/>
          </a:stretch>
        </p:blipFill>
        <p:spPr>
          <a:xfrm rot="16200000">
            <a:off x="1485902" y="-1028702"/>
            <a:ext cx="6172199" cy="9144001"/>
          </a:xfrm>
          <a:prstGeom prst="rect">
            <a:avLst/>
          </a:prstGeom>
        </p:spPr>
      </p:pic>
      <p:sp>
        <p:nvSpPr>
          <p:cNvPr id="5" name="Rectangle 4"/>
          <p:cNvSpPr/>
          <p:nvPr/>
        </p:nvSpPr>
        <p:spPr>
          <a:xfrm>
            <a:off x="2895600" y="4572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rot="5400000">
            <a:off x="-1562100" y="33909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3124200" y="64770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rot="5400000">
            <a:off x="7429500" y="35433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971800" y="685800"/>
            <a:ext cx="2286000" cy="646331"/>
          </a:xfrm>
          <a:prstGeom prst="rect">
            <a:avLst/>
          </a:prstGeom>
          <a:noFill/>
        </p:spPr>
        <p:txBody>
          <a:bodyPr wrap="square" rtlCol="0">
            <a:spAutoFit/>
          </a:bodyPr>
          <a:lstStyle/>
          <a:p>
            <a:r>
              <a:rPr lang="fa-IR" b="1" dirty="0" smtClean="0">
                <a:solidFill>
                  <a:srgbClr val="FF0000"/>
                </a:solidFill>
              </a:rPr>
              <a:t>فلودیاگرام موتورخانه</a:t>
            </a:r>
          </a:p>
          <a:p>
            <a:r>
              <a:rPr lang="fa-IR" b="1" dirty="0" smtClean="0">
                <a:solidFill>
                  <a:srgbClr val="FF0000"/>
                </a:solidFill>
              </a:rPr>
              <a:t>پمپ در مسیر برگشت</a:t>
            </a:r>
            <a:endParaRPr lang="en-US" b="1"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hashaari-ej02-Model.jpg"/>
          <p:cNvPicPr>
            <a:picLocks noChangeAspect="1"/>
          </p:cNvPicPr>
          <p:nvPr/>
        </p:nvPicPr>
        <p:blipFill>
          <a:blip r:embed="rId2" cstate="print"/>
          <a:stretch>
            <a:fillRect/>
          </a:stretch>
        </p:blipFill>
        <p:spPr>
          <a:xfrm rot="16200000">
            <a:off x="1638301" y="-800101"/>
            <a:ext cx="5943600" cy="8610602"/>
          </a:xfrm>
          <a:prstGeom prst="rect">
            <a:avLst/>
          </a:prstGeom>
        </p:spPr>
      </p:pic>
      <p:sp>
        <p:nvSpPr>
          <p:cNvPr id="6" name="Rectangle 5"/>
          <p:cNvSpPr/>
          <p:nvPr/>
        </p:nvSpPr>
        <p:spPr>
          <a:xfrm>
            <a:off x="2819400" y="5334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895600" y="63246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rot="5400000">
            <a:off x="-1257300" y="34671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rot="5400000">
            <a:off x="7200900" y="36195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971800" y="685800"/>
            <a:ext cx="2286000" cy="646331"/>
          </a:xfrm>
          <a:prstGeom prst="rect">
            <a:avLst/>
          </a:prstGeom>
          <a:noFill/>
        </p:spPr>
        <p:txBody>
          <a:bodyPr wrap="square" rtlCol="0">
            <a:spAutoFit/>
          </a:bodyPr>
          <a:lstStyle/>
          <a:p>
            <a:r>
              <a:rPr lang="fa-IR" b="1" dirty="0" smtClean="0">
                <a:solidFill>
                  <a:srgbClr val="FF0000"/>
                </a:solidFill>
              </a:rPr>
              <a:t>فلودیاگرام موتورخانه</a:t>
            </a:r>
          </a:p>
          <a:p>
            <a:r>
              <a:rPr lang="fa-IR" b="1" dirty="0" smtClean="0">
                <a:solidFill>
                  <a:srgbClr val="FF0000"/>
                </a:solidFill>
              </a:rPr>
              <a:t>پمپ در مسیر رفت</a:t>
            </a:r>
            <a:endParaRPr lang="en-US" b="1"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rot="5400000">
            <a:off x="-952500" y="34671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rot="5400000">
            <a:off x="6819900" y="33909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2362200" y="152400"/>
            <a:ext cx="38862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flipV="1">
            <a:off x="2743200" y="6705600"/>
            <a:ext cx="3657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zimi-sh-r03-Model.jpg"/>
          <p:cNvPicPr>
            <a:picLocks noChangeAspect="1"/>
          </p:cNvPicPr>
          <p:nvPr/>
        </p:nvPicPr>
        <p:blipFill>
          <a:blip r:embed="rId2" cstate="print"/>
          <a:stretch>
            <a:fillRect/>
          </a:stretch>
        </p:blipFill>
        <p:spPr>
          <a:xfrm>
            <a:off x="762000" y="304800"/>
            <a:ext cx="7162800" cy="6553200"/>
          </a:xfrm>
          <a:prstGeom prst="rect">
            <a:avLst/>
          </a:prstGeom>
        </p:spPr>
      </p:pic>
      <p:sp>
        <p:nvSpPr>
          <p:cNvPr id="13" name="Rectangle 12"/>
          <p:cNvSpPr/>
          <p:nvPr/>
        </p:nvSpPr>
        <p:spPr>
          <a:xfrm>
            <a:off x="2286000" y="241300"/>
            <a:ext cx="37338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2514600" y="6692900"/>
            <a:ext cx="37338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rot="5400000">
            <a:off x="-838200" y="34671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5400000">
            <a:off x="6210300" y="3771900"/>
            <a:ext cx="32766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3352800" y="1143000"/>
            <a:ext cx="2286000" cy="369332"/>
          </a:xfrm>
          <a:prstGeom prst="rect">
            <a:avLst/>
          </a:prstGeom>
          <a:noFill/>
        </p:spPr>
        <p:txBody>
          <a:bodyPr wrap="square" rtlCol="0">
            <a:spAutoFit/>
          </a:bodyPr>
          <a:lstStyle/>
          <a:p>
            <a:r>
              <a:rPr lang="fa-IR" b="1" dirty="0" smtClean="0">
                <a:solidFill>
                  <a:srgbClr val="FF0000"/>
                </a:solidFill>
              </a:rPr>
              <a:t>رایزردیاگرام</a:t>
            </a:r>
            <a:endParaRPr lang="en-US" b="1"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KMBT_C55014062407360_0001.jpg"/>
          <p:cNvPicPr>
            <a:picLocks noChangeAspect="1"/>
          </p:cNvPicPr>
          <p:nvPr/>
        </p:nvPicPr>
        <p:blipFill>
          <a:blip r:embed="rId2" cstate="print"/>
          <a:stretch>
            <a:fillRect/>
          </a:stretch>
        </p:blipFill>
        <p:spPr>
          <a:xfrm>
            <a:off x="685800" y="304800"/>
            <a:ext cx="6705600" cy="6553200"/>
          </a:xfrm>
          <a:prstGeom prst="rect">
            <a:avLst/>
          </a:prstGeom>
        </p:spPr>
      </p:pic>
      <p:sp>
        <p:nvSpPr>
          <p:cNvPr id="5" name="TextBox 4"/>
          <p:cNvSpPr txBox="1"/>
          <p:nvPr/>
        </p:nvSpPr>
        <p:spPr>
          <a:xfrm>
            <a:off x="3276600" y="152400"/>
            <a:ext cx="1752600" cy="646331"/>
          </a:xfrm>
          <a:prstGeom prst="rect">
            <a:avLst/>
          </a:prstGeom>
          <a:noFill/>
        </p:spPr>
        <p:txBody>
          <a:bodyPr wrap="square" rtlCol="0">
            <a:spAutoFit/>
          </a:bodyPr>
          <a:lstStyle/>
          <a:p>
            <a:r>
              <a:rPr lang="fa-IR" b="1" dirty="0" smtClean="0">
                <a:solidFill>
                  <a:srgbClr val="FF0000"/>
                </a:solidFill>
              </a:rPr>
              <a:t>جزییات نصب پمپ خطی در حالت قائم</a:t>
            </a:r>
            <a:endParaRPr lang="en-US" b="1"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KMBT_C55014062407360_0002.jpg"/>
          <p:cNvPicPr>
            <a:picLocks noChangeAspect="1"/>
          </p:cNvPicPr>
          <p:nvPr/>
        </p:nvPicPr>
        <p:blipFill>
          <a:blip r:embed="rId2" cstate="print"/>
          <a:stretch>
            <a:fillRect/>
          </a:stretch>
        </p:blipFill>
        <p:spPr>
          <a:xfrm rot="10800000">
            <a:off x="990600" y="0"/>
            <a:ext cx="7010400" cy="6858000"/>
          </a:xfrm>
          <a:prstGeom prst="rect">
            <a:avLst/>
          </a:prstGeom>
        </p:spPr>
      </p:pic>
      <p:sp>
        <p:nvSpPr>
          <p:cNvPr id="5" name="TextBox 4"/>
          <p:cNvSpPr txBox="1"/>
          <p:nvPr/>
        </p:nvSpPr>
        <p:spPr>
          <a:xfrm>
            <a:off x="3886200" y="457200"/>
            <a:ext cx="1676400" cy="646331"/>
          </a:xfrm>
          <a:prstGeom prst="rect">
            <a:avLst/>
          </a:prstGeom>
          <a:noFill/>
        </p:spPr>
        <p:txBody>
          <a:bodyPr wrap="square" rtlCol="0">
            <a:spAutoFit/>
          </a:bodyPr>
          <a:lstStyle/>
          <a:p>
            <a:r>
              <a:rPr lang="fa-IR" b="1" dirty="0" smtClean="0">
                <a:solidFill>
                  <a:srgbClr val="FF0000"/>
                </a:solidFill>
              </a:rPr>
              <a:t>جزییات نصب پمپ خطی در حالت افقی</a:t>
            </a:r>
            <a:endParaRPr lang="en-US" b="1" dirty="0">
              <a:solidFill>
                <a:srgbClr val="FF0000"/>
              </a:solidFill>
            </a:endParaRPr>
          </a:p>
        </p:txBody>
      </p:sp>
    </p:spTree>
  </p:cSld>
  <p:clrMapOvr>
    <a:masterClrMapping/>
  </p:clrMapOvr>
  <p:transition spd="slow">
    <p:randomBa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KMBT_C55014062407360_0003.jpg"/>
          <p:cNvPicPr>
            <a:picLocks noChangeAspect="1"/>
          </p:cNvPicPr>
          <p:nvPr/>
        </p:nvPicPr>
        <p:blipFill>
          <a:blip r:embed="rId2" cstate="print"/>
          <a:stretch>
            <a:fillRect/>
          </a:stretch>
        </p:blipFill>
        <p:spPr>
          <a:xfrm flipH="1" flipV="1">
            <a:off x="838200" y="0"/>
            <a:ext cx="7086600" cy="6858000"/>
          </a:xfrm>
          <a:prstGeom prst="rect">
            <a:avLst/>
          </a:prstGeom>
        </p:spPr>
      </p:pic>
      <p:sp>
        <p:nvSpPr>
          <p:cNvPr id="5" name="TextBox 4"/>
          <p:cNvSpPr txBox="1"/>
          <p:nvPr/>
        </p:nvSpPr>
        <p:spPr>
          <a:xfrm>
            <a:off x="3886200" y="457200"/>
            <a:ext cx="1676400" cy="646331"/>
          </a:xfrm>
          <a:prstGeom prst="rect">
            <a:avLst/>
          </a:prstGeom>
          <a:noFill/>
        </p:spPr>
        <p:txBody>
          <a:bodyPr wrap="square" rtlCol="0">
            <a:spAutoFit/>
          </a:bodyPr>
          <a:lstStyle/>
          <a:p>
            <a:r>
              <a:rPr lang="fa-IR" b="1" dirty="0" smtClean="0">
                <a:solidFill>
                  <a:srgbClr val="FF0000"/>
                </a:solidFill>
              </a:rPr>
              <a:t>جزییات نصب منبع آبگرم ایستاده</a:t>
            </a:r>
            <a:endParaRPr lang="en-US" b="1"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KMBT_C55014062407360_0004.jpg"/>
          <p:cNvPicPr>
            <a:picLocks noChangeAspect="1"/>
          </p:cNvPicPr>
          <p:nvPr/>
        </p:nvPicPr>
        <p:blipFill>
          <a:blip r:embed="rId2" cstate="print"/>
          <a:stretch>
            <a:fillRect/>
          </a:stretch>
        </p:blipFill>
        <p:spPr>
          <a:xfrm flipH="1" flipV="1">
            <a:off x="990599" y="0"/>
            <a:ext cx="6629400" cy="6858000"/>
          </a:xfrm>
          <a:prstGeom prst="rect">
            <a:avLst/>
          </a:prstGeom>
        </p:spPr>
      </p:pic>
      <p:sp>
        <p:nvSpPr>
          <p:cNvPr id="5" name="TextBox 4"/>
          <p:cNvSpPr txBox="1"/>
          <p:nvPr/>
        </p:nvSpPr>
        <p:spPr>
          <a:xfrm>
            <a:off x="1905000" y="457200"/>
            <a:ext cx="2133600" cy="369332"/>
          </a:xfrm>
          <a:prstGeom prst="rect">
            <a:avLst/>
          </a:prstGeom>
          <a:noFill/>
        </p:spPr>
        <p:txBody>
          <a:bodyPr wrap="square" rtlCol="0">
            <a:spAutoFit/>
          </a:bodyPr>
          <a:lstStyle/>
          <a:p>
            <a:r>
              <a:rPr lang="fa-IR" b="1" dirty="0" smtClean="0">
                <a:solidFill>
                  <a:srgbClr val="FF0000"/>
                </a:solidFill>
              </a:rPr>
              <a:t>جزییات نصب پمپ زمینی</a:t>
            </a:r>
            <a:endParaRPr lang="en-US" b="1" dirty="0">
              <a:solidFill>
                <a:srgbClr val="FF0000"/>
              </a:solidFill>
            </a:endParaRPr>
          </a:p>
        </p:txBody>
      </p:sp>
    </p:spTree>
  </p:cSld>
  <p:clrMapOvr>
    <a:masterClrMapping/>
  </p:clrMapOvr>
  <p:transition spd="slow">
    <p:pull/>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KMBT_C55014062407361_0001.jpg"/>
          <p:cNvPicPr>
            <a:picLocks noChangeAspect="1"/>
          </p:cNvPicPr>
          <p:nvPr/>
        </p:nvPicPr>
        <p:blipFill>
          <a:blip r:embed="rId2" cstate="print"/>
          <a:stretch>
            <a:fillRect/>
          </a:stretch>
        </p:blipFill>
        <p:spPr>
          <a:xfrm rot="10800000">
            <a:off x="457200" y="381000"/>
            <a:ext cx="7620000" cy="6477000"/>
          </a:xfrm>
          <a:prstGeom prst="rect">
            <a:avLst/>
          </a:prstGeom>
        </p:spPr>
      </p:pic>
      <p:sp>
        <p:nvSpPr>
          <p:cNvPr id="5" name="TextBox 4"/>
          <p:cNvSpPr txBox="1"/>
          <p:nvPr/>
        </p:nvSpPr>
        <p:spPr>
          <a:xfrm>
            <a:off x="3810000" y="228600"/>
            <a:ext cx="1676400" cy="646331"/>
          </a:xfrm>
          <a:prstGeom prst="rect">
            <a:avLst/>
          </a:prstGeom>
          <a:noFill/>
        </p:spPr>
        <p:txBody>
          <a:bodyPr wrap="square" rtlCol="0">
            <a:spAutoFit/>
          </a:bodyPr>
          <a:lstStyle/>
          <a:p>
            <a:r>
              <a:rPr lang="fa-IR" b="1" dirty="0" smtClean="0">
                <a:solidFill>
                  <a:srgbClr val="FF0000"/>
                </a:solidFill>
              </a:rPr>
              <a:t>جزییات نصب دیگ آبگرم چدنی</a:t>
            </a:r>
            <a:endParaRPr lang="en-US" b="1" dirty="0">
              <a:solidFill>
                <a:srgbClr val="FF0000"/>
              </a:solidFill>
            </a:endParaRPr>
          </a:p>
        </p:txBody>
      </p:sp>
    </p:spTree>
  </p:cSld>
  <p:clrMapOvr>
    <a:masterClrMapping/>
  </p:clrMapOvr>
  <p:transition spd="slow">
    <p:cove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KMBT_C55014062407361_0002.jpg"/>
          <p:cNvPicPr>
            <a:picLocks noChangeAspect="1"/>
          </p:cNvPicPr>
          <p:nvPr/>
        </p:nvPicPr>
        <p:blipFill>
          <a:blip r:embed="rId2" cstate="print"/>
          <a:stretch>
            <a:fillRect/>
          </a:stretch>
        </p:blipFill>
        <p:spPr>
          <a:xfrm rot="10800000">
            <a:off x="533400" y="152400"/>
            <a:ext cx="7696200" cy="6172200"/>
          </a:xfrm>
          <a:prstGeom prst="rect">
            <a:avLst/>
          </a:prstGeom>
        </p:spPr>
      </p:pic>
      <p:sp>
        <p:nvSpPr>
          <p:cNvPr id="5" name="TextBox 4"/>
          <p:cNvSpPr txBox="1"/>
          <p:nvPr/>
        </p:nvSpPr>
        <p:spPr>
          <a:xfrm>
            <a:off x="3733800" y="152400"/>
            <a:ext cx="1981200" cy="369332"/>
          </a:xfrm>
          <a:prstGeom prst="rect">
            <a:avLst/>
          </a:prstGeom>
          <a:noFill/>
        </p:spPr>
        <p:txBody>
          <a:bodyPr wrap="square" rtlCol="0">
            <a:spAutoFit/>
          </a:bodyPr>
          <a:lstStyle/>
          <a:p>
            <a:r>
              <a:rPr lang="fa-IR" b="1" dirty="0" smtClean="0">
                <a:solidFill>
                  <a:srgbClr val="FF0000"/>
                </a:solidFill>
              </a:rPr>
              <a:t>جزییات نصب رادیاتور</a:t>
            </a:r>
            <a:endParaRPr lang="en-US" b="1"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2"/>
          <a:srcRect/>
          <a:stretch>
            <a:fillRect/>
          </a:stretch>
        </p:blipFill>
        <p:spPr bwMode="auto">
          <a:xfrm>
            <a:off x="1143000" y="304800"/>
            <a:ext cx="6629399" cy="6248401"/>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rcRect/>
          <a:stretch>
            <a:fillRect/>
          </a:stretch>
        </p:blipFill>
        <p:spPr bwMode="auto">
          <a:xfrm>
            <a:off x="1447800" y="304800"/>
            <a:ext cx="6400800" cy="6222521"/>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rcRect/>
          <a:stretch>
            <a:fillRect/>
          </a:stretch>
        </p:blipFill>
        <p:spPr bwMode="auto">
          <a:xfrm>
            <a:off x="1821072" y="120769"/>
            <a:ext cx="5501855" cy="6356231"/>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rcRect/>
          <a:stretch>
            <a:fillRect/>
          </a:stretch>
        </p:blipFill>
        <p:spPr bwMode="auto">
          <a:xfrm>
            <a:off x="1705885" y="107830"/>
            <a:ext cx="5732229" cy="664234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rcRect/>
          <a:stretch>
            <a:fillRect/>
          </a:stretch>
        </p:blipFill>
        <p:spPr bwMode="auto">
          <a:xfrm>
            <a:off x="1707304" y="69011"/>
            <a:ext cx="5729392" cy="6407989"/>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rcRect/>
          <a:stretch>
            <a:fillRect/>
          </a:stretch>
        </p:blipFill>
        <p:spPr bwMode="auto">
          <a:xfrm>
            <a:off x="1705886" y="152401"/>
            <a:ext cx="5732228" cy="6324600"/>
          </a:xfrm>
          <a:prstGeom prst="rect">
            <a:avLst/>
          </a:prstGeom>
          <a:noFill/>
          <a:ln w="9525">
            <a:noFill/>
            <a:miter lim="800000"/>
            <a:headEnd/>
            <a:tailEnd/>
          </a:ln>
        </p:spPr>
      </p:pic>
    </p:spTree>
  </p:cSld>
  <p:clrMapOvr>
    <a:masterClrMapping/>
  </p:clrMapOvr>
  <p:transition spd="slow">
    <p:randomBar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rcRect/>
          <a:stretch>
            <a:fillRect/>
          </a:stretch>
        </p:blipFill>
        <p:spPr bwMode="auto">
          <a:xfrm>
            <a:off x="1707194" y="284672"/>
            <a:ext cx="5729611" cy="6288656"/>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rcRect/>
          <a:stretch>
            <a:fillRect/>
          </a:stretch>
        </p:blipFill>
        <p:spPr bwMode="auto">
          <a:xfrm>
            <a:off x="1706578" y="-51757"/>
            <a:ext cx="5730843" cy="6147758"/>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2"/>
          <a:srcRect/>
          <a:stretch>
            <a:fillRect/>
          </a:stretch>
        </p:blipFill>
        <p:spPr bwMode="auto">
          <a:xfrm>
            <a:off x="1707270" y="228600"/>
            <a:ext cx="5729459" cy="6324601"/>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rcRect/>
          <a:stretch>
            <a:fillRect/>
          </a:stretch>
        </p:blipFill>
        <p:spPr bwMode="auto">
          <a:xfrm>
            <a:off x="1705885" y="116456"/>
            <a:ext cx="5732229" cy="6625087"/>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p:nvPr/>
        </p:nvPicPr>
        <p:blipFill>
          <a:blip r:embed="rId2" cstate="print"/>
          <a:srcRect/>
          <a:stretch>
            <a:fillRect/>
          </a:stretch>
        </p:blipFill>
        <p:spPr bwMode="auto">
          <a:xfrm>
            <a:off x="1524000" y="457200"/>
            <a:ext cx="6019800" cy="6019800"/>
          </a:xfrm>
          <a:prstGeom prst="rect">
            <a:avLst/>
          </a:prstGeom>
          <a:noFill/>
          <a:ln w="9525">
            <a:noFill/>
            <a:miter lim="800000"/>
            <a:headEnd/>
            <a:tailEnd/>
          </a:ln>
          <a:effectLst/>
        </p:spPr>
      </p:pic>
    </p:spTree>
  </p:cSld>
  <p:clrMapOvr>
    <a:masterClrMapping/>
  </p:clrMapOvr>
  <p:transition spd="slow">
    <p:push di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آبياري محوطه بابلسر-Model.jpg"/>
          <p:cNvPicPr>
            <a:picLocks noChangeAspect="1"/>
          </p:cNvPicPr>
          <p:nvPr/>
        </p:nvPicPr>
        <p:blipFill>
          <a:blip r:embed="rId2" cstate="print"/>
          <a:stretch>
            <a:fillRect/>
          </a:stretch>
        </p:blipFill>
        <p:spPr>
          <a:xfrm rot="16200000">
            <a:off x="3009900" y="-1866900"/>
            <a:ext cx="3276600" cy="7467600"/>
          </a:xfrm>
          <a:prstGeom prst="rect">
            <a:avLst/>
          </a:prstGeom>
        </p:spPr>
      </p:pic>
      <p:pic>
        <p:nvPicPr>
          <p:cNvPr id="7" name="Picture 6" descr="آبياري محوطه بابلسر-Model.jpg"/>
          <p:cNvPicPr>
            <a:picLocks noChangeAspect="1"/>
          </p:cNvPicPr>
          <p:nvPr/>
        </p:nvPicPr>
        <p:blipFill>
          <a:blip r:embed="rId3" cstate="print"/>
          <a:stretch>
            <a:fillRect/>
          </a:stretch>
        </p:blipFill>
        <p:spPr>
          <a:xfrm rot="16200000">
            <a:off x="2971800" y="1371600"/>
            <a:ext cx="3200400" cy="7010400"/>
          </a:xfrm>
          <a:prstGeom prst="rect">
            <a:avLst/>
          </a:prstGeom>
        </p:spPr>
      </p:pic>
    </p:spTree>
  </p:cSld>
  <p:clrMapOvr>
    <a:masterClrMapping/>
  </p:clrMapOvr>
  <p:transition spd="slow">
    <p:push dir="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727200" y="914393"/>
          <a:ext cx="6350001" cy="5562611"/>
        </p:xfrm>
        <a:graphic>
          <a:graphicData uri="http://schemas.openxmlformats.org/drawingml/2006/table">
            <a:tbl>
              <a:tblPr rtl="1"/>
              <a:tblGrid>
                <a:gridCol w="729485"/>
                <a:gridCol w="671693"/>
                <a:gridCol w="535272"/>
                <a:gridCol w="2613828"/>
                <a:gridCol w="140213"/>
                <a:gridCol w="140213"/>
                <a:gridCol w="670747"/>
                <a:gridCol w="848550"/>
              </a:tblGrid>
              <a:tr h="175436">
                <a:tc gridSpan="3">
                  <a:txBody>
                    <a:bodyPr/>
                    <a:lstStyle/>
                    <a:p>
                      <a:pPr algn="r" rtl="1">
                        <a:lnSpc>
                          <a:spcPct val="115000"/>
                        </a:lnSpc>
                        <a:spcAft>
                          <a:spcPts val="0"/>
                        </a:spcAft>
                      </a:pPr>
                      <a:r>
                        <a:rPr lang="fa-IR" sz="1000" dirty="0">
                          <a:latin typeface="Calibri"/>
                          <a:ea typeface="Calibri"/>
                          <a:cs typeface="B Zar"/>
                        </a:rPr>
                        <a:t>شهرداری منطقه:</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a:txBody>
                    <a:bodyPr/>
                    <a:lstStyle/>
                    <a:p>
                      <a:pPr algn="r" rtl="1">
                        <a:lnSpc>
                          <a:spcPct val="115000"/>
                        </a:lnSpc>
                        <a:spcAft>
                          <a:spcPts val="0"/>
                        </a:spcAft>
                      </a:pPr>
                      <a:r>
                        <a:rPr lang="fa-IR" sz="1000">
                          <a:latin typeface="Calibri"/>
                          <a:ea typeface="Calibri"/>
                          <a:cs typeface="B Zar"/>
                        </a:rPr>
                        <a:t>شماره ثبت گزارش :</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a:latin typeface="Calibri"/>
                          <a:ea typeface="Calibri"/>
                          <a:cs typeface="B Zar"/>
                        </a:rPr>
                        <a:t>تاریخ ثبت گزارش :</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175436">
                <a:tc gridSpan="3">
                  <a:txBody>
                    <a:bodyPr/>
                    <a:lstStyle/>
                    <a:p>
                      <a:pPr algn="r" rtl="1">
                        <a:lnSpc>
                          <a:spcPct val="115000"/>
                        </a:lnSpc>
                        <a:spcAft>
                          <a:spcPts val="0"/>
                        </a:spcAft>
                      </a:pPr>
                      <a:r>
                        <a:rPr lang="fa-IR" sz="1000" dirty="0">
                          <a:latin typeface="Calibri"/>
                          <a:ea typeface="Calibri"/>
                          <a:cs typeface="B Zar"/>
                        </a:rPr>
                        <a:t>نام مالک :</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a:txBody>
                    <a:bodyPr/>
                    <a:lstStyle/>
                    <a:p>
                      <a:pPr algn="r" rtl="1">
                        <a:lnSpc>
                          <a:spcPct val="115000"/>
                        </a:lnSpc>
                        <a:spcAft>
                          <a:spcPts val="0"/>
                        </a:spcAft>
                      </a:pPr>
                      <a:r>
                        <a:rPr lang="fa-IR" sz="1000">
                          <a:latin typeface="Calibri"/>
                          <a:ea typeface="Calibri"/>
                          <a:cs typeface="B Zar"/>
                        </a:rPr>
                        <a:t>شماره پروانه ساختمانی :</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a:latin typeface="Calibri"/>
                          <a:ea typeface="Calibri"/>
                          <a:cs typeface="B Zar"/>
                        </a:rPr>
                        <a:t>نام مجری :</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175436">
                <a:tc gridSpan="3">
                  <a:txBody>
                    <a:bodyPr/>
                    <a:lstStyle/>
                    <a:p>
                      <a:pPr algn="r" rtl="1">
                        <a:lnSpc>
                          <a:spcPct val="115000"/>
                        </a:lnSpc>
                        <a:spcAft>
                          <a:spcPts val="0"/>
                        </a:spcAft>
                      </a:pPr>
                      <a:r>
                        <a:rPr lang="fa-IR" sz="1000" dirty="0">
                          <a:latin typeface="Calibri"/>
                          <a:ea typeface="Calibri"/>
                          <a:cs typeface="B Zar"/>
                        </a:rPr>
                        <a:t>شماره پلاک ثبتی :</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a:txBody>
                    <a:bodyPr/>
                    <a:lstStyle/>
                    <a:p>
                      <a:pPr algn="r" rtl="1">
                        <a:lnSpc>
                          <a:spcPct val="115000"/>
                        </a:lnSpc>
                        <a:spcAft>
                          <a:spcPts val="0"/>
                        </a:spcAft>
                      </a:pPr>
                      <a:r>
                        <a:rPr lang="fa-IR" sz="1000">
                          <a:latin typeface="Calibri"/>
                          <a:ea typeface="Calibri"/>
                          <a:cs typeface="B Zar"/>
                        </a:rPr>
                        <a:t>تاریخ صدور پروانه :</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a:latin typeface="Calibri"/>
                          <a:ea typeface="Calibri"/>
                          <a:cs typeface="B Zar"/>
                        </a:rPr>
                        <a:t>نام مهندس طراح:</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175436">
                <a:tc gridSpan="3">
                  <a:txBody>
                    <a:bodyPr/>
                    <a:lstStyle/>
                    <a:p>
                      <a:pPr algn="r" rtl="1">
                        <a:lnSpc>
                          <a:spcPct val="115000"/>
                        </a:lnSpc>
                        <a:spcAft>
                          <a:spcPts val="0"/>
                        </a:spcAft>
                      </a:pPr>
                      <a:r>
                        <a:rPr lang="fa-IR" sz="1000" dirty="0">
                          <a:latin typeface="Calibri"/>
                          <a:ea typeface="Calibri"/>
                          <a:cs typeface="B Zar"/>
                        </a:rPr>
                        <a:t>تعداد طبقات سازه :</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a:txBody>
                    <a:bodyPr/>
                    <a:lstStyle/>
                    <a:p>
                      <a:pPr algn="r" rtl="1">
                        <a:lnSpc>
                          <a:spcPct val="115000"/>
                        </a:lnSpc>
                        <a:spcAft>
                          <a:spcPts val="0"/>
                        </a:spcAft>
                      </a:pPr>
                      <a:r>
                        <a:rPr lang="fa-IR" sz="1000">
                          <a:latin typeface="Calibri"/>
                          <a:ea typeface="Calibri"/>
                          <a:cs typeface="B Zar"/>
                        </a:rPr>
                        <a:t>مساحت کل زیر بنا :</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a:latin typeface="Calibri"/>
                          <a:ea typeface="Calibri"/>
                          <a:cs typeface="B Zar"/>
                        </a:rPr>
                        <a:t>نام مهندس ناظر:</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175436">
                <a:tc gridSpan="5">
                  <a:txBody>
                    <a:bodyPr/>
                    <a:lstStyle/>
                    <a:p>
                      <a:pPr algn="r" rtl="1">
                        <a:lnSpc>
                          <a:spcPct val="115000"/>
                        </a:lnSpc>
                        <a:spcAft>
                          <a:spcPts val="0"/>
                        </a:spcAft>
                      </a:pPr>
                      <a:r>
                        <a:rPr lang="fa-IR" sz="1000" dirty="0">
                          <a:latin typeface="Calibri"/>
                          <a:ea typeface="Calibri"/>
                          <a:cs typeface="B Zar"/>
                        </a:rPr>
                        <a:t>نشانی :</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gridSpan="3">
                  <a:txBody>
                    <a:bodyPr/>
                    <a:lstStyle/>
                    <a:p>
                      <a:pPr algn="r" rtl="1">
                        <a:lnSpc>
                          <a:spcPct val="115000"/>
                        </a:lnSpc>
                        <a:spcAft>
                          <a:spcPts val="0"/>
                        </a:spcAft>
                      </a:pPr>
                      <a:r>
                        <a:rPr lang="fa-IR" sz="1000" b="1">
                          <a:latin typeface="Calibri"/>
                          <a:ea typeface="Calibri"/>
                          <a:cs typeface="B Zar"/>
                        </a:rPr>
                        <a:t>درخواست توقف کار</a:t>
                      </a:r>
                      <a:r>
                        <a:rPr lang="fa-IR" sz="1000">
                          <a:latin typeface="Calibri"/>
                          <a:ea typeface="Calibri"/>
                          <a:cs typeface="Calibri"/>
                        </a:rPr>
                        <a:t>⃝</a:t>
                      </a:r>
                      <a:endParaRPr lang="en-US" sz="1000">
                        <a:latin typeface="Calibri"/>
                        <a:ea typeface="Calibri"/>
                        <a:cs typeface="Arial"/>
                      </a:endParaRPr>
                    </a:p>
                  </a:txBody>
                  <a:tcPr marL="45595" marR="45595"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r>
              <a:tr h="223281">
                <a:tc>
                  <a:txBody>
                    <a:bodyPr/>
                    <a:lstStyle/>
                    <a:p>
                      <a:pPr algn="ctr" rtl="1">
                        <a:lnSpc>
                          <a:spcPct val="115000"/>
                        </a:lnSpc>
                        <a:spcAft>
                          <a:spcPts val="0"/>
                        </a:spcAft>
                      </a:pPr>
                      <a:r>
                        <a:rPr lang="fa-IR" sz="1000" b="1">
                          <a:latin typeface="Calibri"/>
                          <a:ea typeface="Calibri"/>
                          <a:cs typeface="B Zar"/>
                        </a:rPr>
                        <a:t>مرحله</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000" b="1" dirty="0">
                          <a:latin typeface="Calibri"/>
                          <a:ea typeface="Calibri"/>
                          <a:cs typeface="B Zar"/>
                        </a:rPr>
                        <a:t>ردیف</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ctr" rtl="1">
                        <a:lnSpc>
                          <a:spcPct val="115000"/>
                        </a:lnSpc>
                        <a:spcAft>
                          <a:spcPts val="0"/>
                        </a:spcAft>
                      </a:pPr>
                      <a:r>
                        <a:rPr lang="fa-IR" sz="1000" b="1">
                          <a:latin typeface="Calibri"/>
                          <a:ea typeface="Calibri"/>
                          <a:cs typeface="B Zar"/>
                        </a:rPr>
                        <a:t>عنوان</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a:txBody>
                    <a:bodyPr/>
                    <a:lstStyle/>
                    <a:p>
                      <a:pPr algn="ctr" rtl="1">
                        <a:lnSpc>
                          <a:spcPct val="115000"/>
                        </a:lnSpc>
                        <a:spcAft>
                          <a:spcPts val="0"/>
                        </a:spcAft>
                      </a:pPr>
                      <a:r>
                        <a:rPr lang="fa-IR" sz="1000" b="1">
                          <a:latin typeface="Calibri"/>
                          <a:ea typeface="Calibri"/>
                          <a:cs typeface="B Zar"/>
                        </a:rPr>
                        <a:t>قابل قبول</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000" b="1">
                          <a:latin typeface="Calibri"/>
                          <a:ea typeface="Calibri"/>
                          <a:cs typeface="B Zar"/>
                        </a:rPr>
                        <a:t>غیرقابل قبول</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2825">
                <a:tc rowSpan="3">
                  <a:txBody>
                    <a:bodyPr/>
                    <a:lstStyle/>
                    <a:p>
                      <a:pPr algn="ctr" rtl="1">
                        <a:lnSpc>
                          <a:spcPct val="115000"/>
                        </a:lnSpc>
                        <a:spcAft>
                          <a:spcPts val="0"/>
                        </a:spcAft>
                      </a:pPr>
                      <a:endParaRPr lang="en-US" sz="1000">
                        <a:latin typeface="Calibri"/>
                        <a:ea typeface="Calibri"/>
                        <a:cs typeface="Arial"/>
                      </a:endParaRPr>
                    </a:p>
                    <a:p>
                      <a:pPr algn="ctr" rtl="1">
                        <a:lnSpc>
                          <a:spcPct val="115000"/>
                        </a:lnSpc>
                        <a:spcAft>
                          <a:spcPts val="0"/>
                        </a:spcAft>
                      </a:pPr>
                      <a:r>
                        <a:rPr lang="fa-IR" sz="1000" b="1">
                          <a:latin typeface="Calibri"/>
                          <a:ea typeface="Calibri"/>
                          <a:cs typeface="B Zar"/>
                        </a:rPr>
                        <a:t>اسکلت</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algn="ctr" rtl="1">
                        <a:lnSpc>
                          <a:spcPct val="115000"/>
                        </a:lnSpc>
                        <a:spcAft>
                          <a:spcPts val="0"/>
                        </a:spcAft>
                      </a:pPr>
                      <a:r>
                        <a:rPr lang="fa-IR" sz="1000" b="1" dirty="0">
                          <a:latin typeface="Calibri"/>
                          <a:ea typeface="Calibri"/>
                          <a:cs typeface="B Zar"/>
                        </a:rPr>
                        <a:t>1</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dirty="0" smtClean="0">
                          <a:latin typeface="Calibri"/>
                          <a:ea typeface="Calibri"/>
                          <a:cs typeface="B Zar"/>
                        </a:rPr>
                        <a:t>محل داكتهاورايزرهادرطبقات اجراشده است</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a:txBody>
                    <a:bodyPr/>
                    <a:lstStyle/>
                    <a:p>
                      <a:pPr algn="ctr" rtl="1">
                        <a:lnSpc>
                          <a:spcPct val="115000"/>
                        </a:lnSpc>
                        <a:spcAft>
                          <a:spcPts val="0"/>
                        </a:spcAft>
                      </a:pPr>
                      <a:endParaRPr lang="fa-IR"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endParaRPr lang="fa-IR"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2825">
                <a:tc vMerge="1">
                  <a:txBody>
                    <a:bodyPr/>
                    <a:lstStyle/>
                    <a:p>
                      <a:pPr rtl="1"/>
                      <a:endParaRPr lang="fa-IR"/>
                    </a:p>
                  </a:txBody>
                  <a:tcPr/>
                </a:tc>
                <a:tc>
                  <a:txBody>
                    <a:bodyPr/>
                    <a:lstStyle/>
                    <a:p>
                      <a:pPr algn="ctr" rtl="1">
                        <a:lnSpc>
                          <a:spcPct val="115000"/>
                        </a:lnSpc>
                        <a:spcAft>
                          <a:spcPts val="0"/>
                        </a:spcAft>
                      </a:pPr>
                      <a:r>
                        <a:rPr lang="fa-IR" sz="1000" b="1">
                          <a:latin typeface="Calibri"/>
                          <a:ea typeface="Calibri"/>
                          <a:cs typeface="B Zar"/>
                        </a:rPr>
                        <a:t>2</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dirty="0" smtClean="0">
                          <a:latin typeface="Calibri"/>
                          <a:ea typeface="Calibri"/>
                          <a:cs typeface="B Zar"/>
                        </a:rPr>
                        <a:t>غلاف گذاري محل عبورلوله هاتعبيه گرديده است</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a:txBody>
                    <a:bodyPr/>
                    <a:lstStyle/>
                    <a:p>
                      <a:pPr algn="ctr" rtl="1">
                        <a:lnSpc>
                          <a:spcPct val="115000"/>
                        </a:lnSpc>
                        <a:spcAft>
                          <a:spcPts val="0"/>
                        </a:spcAft>
                      </a:pPr>
                      <a:endParaRPr lang="fa-IR"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endParaRPr lang="fa-IR"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2825">
                <a:tc vMerge="1">
                  <a:txBody>
                    <a:bodyPr/>
                    <a:lstStyle/>
                    <a:p>
                      <a:pPr rtl="1"/>
                      <a:endParaRPr lang="fa-IR"/>
                    </a:p>
                  </a:txBody>
                  <a:tcPr/>
                </a:tc>
                <a:tc>
                  <a:txBody>
                    <a:bodyPr/>
                    <a:lstStyle/>
                    <a:p>
                      <a:pPr algn="ctr" rtl="1">
                        <a:lnSpc>
                          <a:spcPct val="115000"/>
                        </a:lnSpc>
                        <a:spcAft>
                          <a:spcPts val="0"/>
                        </a:spcAft>
                      </a:pPr>
                      <a:r>
                        <a:rPr lang="fa-IR" sz="1000" b="1">
                          <a:latin typeface="Calibri"/>
                          <a:ea typeface="Calibri"/>
                          <a:cs typeface="B Zar"/>
                        </a:rPr>
                        <a:t>3</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dirty="0" smtClean="0">
                          <a:latin typeface="Calibri"/>
                          <a:ea typeface="Calibri"/>
                          <a:cs typeface="B Zar"/>
                        </a:rPr>
                        <a:t>پيشبيني عبوردودكش ها انجام شده است</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a:txBody>
                    <a:bodyPr/>
                    <a:lstStyle/>
                    <a:p>
                      <a:pPr algn="ctr" rtl="1">
                        <a:lnSpc>
                          <a:spcPct val="115000"/>
                        </a:lnSpc>
                        <a:spcAft>
                          <a:spcPts val="0"/>
                        </a:spcAft>
                      </a:pPr>
                      <a:endParaRPr lang="fa-IR"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endParaRPr lang="fa-IR"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r h="202825">
                <a:tc rowSpan="6">
                  <a:txBody>
                    <a:bodyPr/>
                    <a:lstStyle/>
                    <a:p>
                      <a:pPr algn="ctr" rtl="1">
                        <a:lnSpc>
                          <a:spcPct val="115000"/>
                        </a:lnSpc>
                        <a:spcAft>
                          <a:spcPts val="0"/>
                        </a:spcAft>
                      </a:pPr>
                      <a:endParaRPr lang="en-US" sz="1000" dirty="0">
                        <a:latin typeface="Calibri"/>
                        <a:ea typeface="Calibri"/>
                        <a:cs typeface="Arial"/>
                      </a:endParaRPr>
                    </a:p>
                    <a:p>
                      <a:pPr algn="ctr" rtl="1">
                        <a:lnSpc>
                          <a:spcPct val="115000"/>
                        </a:lnSpc>
                        <a:spcAft>
                          <a:spcPts val="0"/>
                        </a:spcAft>
                      </a:pPr>
                      <a:r>
                        <a:rPr lang="fa-IR" sz="1000" b="1" dirty="0" smtClean="0">
                          <a:latin typeface="Calibri"/>
                          <a:ea typeface="Calibri"/>
                          <a:cs typeface="B Zar"/>
                        </a:rPr>
                        <a:t>لوله كشي</a:t>
                      </a:r>
                      <a:endParaRPr lang="en-US" sz="1000" dirty="0">
                        <a:latin typeface="Calibri"/>
                        <a:ea typeface="Calibri"/>
                        <a:cs typeface="Arial"/>
                      </a:endParaRPr>
                    </a:p>
                    <a:p>
                      <a:pPr algn="ctr" rtl="1">
                        <a:lnSpc>
                          <a:spcPct val="115000"/>
                        </a:lnSpc>
                        <a:spcAft>
                          <a:spcPts val="0"/>
                        </a:spcAft>
                      </a:pPr>
                      <a:r>
                        <a:rPr lang="fa-IR" sz="1000" b="1" dirty="0">
                          <a:latin typeface="Calibri"/>
                          <a:ea typeface="Calibri"/>
                          <a:cs typeface="B Zar"/>
                        </a:rPr>
                        <a:t>و</a:t>
                      </a:r>
                      <a:endParaRPr lang="en-US" sz="1000" dirty="0">
                        <a:latin typeface="Calibri"/>
                        <a:ea typeface="Calibri"/>
                        <a:cs typeface="Arial"/>
                      </a:endParaRPr>
                    </a:p>
                    <a:p>
                      <a:pPr algn="ctr" rtl="1">
                        <a:lnSpc>
                          <a:spcPct val="115000"/>
                        </a:lnSpc>
                        <a:spcAft>
                          <a:spcPts val="0"/>
                        </a:spcAft>
                      </a:pPr>
                      <a:r>
                        <a:rPr lang="fa-IR" sz="1000" b="1" dirty="0">
                          <a:latin typeface="Calibri"/>
                          <a:ea typeface="Calibri"/>
                          <a:cs typeface="B Zar"/>
                        </a:rPr>
                        <a:t>كانال</a:t>
                      </a:r>
                      <a:endParaRPr lang="en-US" sz="1000" dirty="0">
                        <a:latin typeface="Calibri"/>
                        <a:ea typeface="Calibri"/>
                        <a:cs typeface="Arial"/>
                      </a:endParaRPr>
                    </a:p>
                    <a:p>
                      <a:pPr algn="ctr" rtl="1">
                        <a:lnSpc>
                          <a:spcPct val="115000"/>
                        </a:lnSpc>
                        <a:spcAft>
                          <a:spcPts val="0"/>
                        </a:spcAft>
                      </a:pPr>
                      <a:r>
                        <a:rPr lang="fa-IR" sz="1000" b="1" dirty="0">
                          <a:latin typeface="Calibri"/>
                          <a:ea typeface="Calibri"/>
                          <a:cs typeface="B Zar"/>
                        </a:rPr>
                        <a:t>كشي</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algn="ctr" rtl="1">
                        <a:lnSpc>
                          <a:spcPct val="115000"/>
                        </a:lnSpc>
                        <a:spcAft>
                          <a:spcPts val="0"/>
                        </a:spcAft>
                      </a:pPr>
                      <a:r>
                        <a:rPr lang="fa-IR" sz="1000" b="1">
                          <a:latin typeface="Calibri"/>
                          <a:ea typeface="Calibri"/>
                          <a:cs typeface="B Zar"/>
                        </a:rPr>
                        <a:t>4</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dirty="0" smtClean="0">
                          <a:latin typeface="Calibri"/>
                          <a:ea typeface="Calibri"/>
                          <a:cs typeface="B Zar"/>
                        </a:rPr>
                        <a:t>سيستم جمع آوري ودفع آب باران</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a:txBody>
                    <a:bodyPr/>
                    <a:lstStyle/>
                    <a:p>
                      <a:pPr algn="ctr" rtl="1">
                        <a:lnSpc>
                          <a:spcPct val="115000"/>
                        </a:lnSpc>
                        <a:spcAft>
                          <a:spcPts val="0"/>
                        </a:spcAft>
                      </a:pPr>
                      <a:endParaRPr lang="fa-IR" sz="1000" dirty="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endParaRPr lang="fa-IR"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2825">
                <a:tc vMerge="1">
                  <a:txBody>
                    <a:bodyPr/>
                    <a:lstStyle/>
                    <a:p>
                      <a:pPr rtl="1"/>
                      <a:endParaRPr lang="fa-IR"/>
                    </a:p>
                  </a:txBody>
                  <a:tcPr/>
                </a:tc>
                <a:tc>
                  <a:txBody>
                    <a:bodyPr/>
                    <a:lstStyle/>
                    <a:p>
                      <a:pPr algn="ctr" rtl="1">
                        <a:lnSpc>
                          <a:spcPct val="115000"/>
                        </a:lnSpc>
                        <a:spcAft>
                          <a:spcPts val="0"/>
                        </a:spcAft>
                      </a:pPr>
                      <a:r>
                        <a:rPr lang="fa-IR" sz="1000" b="1">
                          <a:latin typeface="Calibri"/>
                          <a:ea typeface="Calibri"/>
                          <a:cs typeface="B Zar"/>
                        </a:rPr>
                        <a:t>5</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dirty="0" smtClean="0">
                          <a:latin typeface="Calibri"/>
                          <a:ea typeface="Calibri"/>
                          <a:cs typeface="B Zar"/>
                        </a:rPr>
                        <a:t>سيستم جمع آوري فاضلاب</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a:txBody>
                    <a:bodyPr/>
                    <a:lstStyle/>
                    <a:p>
                      <a:pPr algn="ctr" rtl="1">
                        <a:lnSpc>
                          <a:spcPct val="115000"/>
                        </a:lnSpc>
                        <a:spcAft>
                          <a:spcPts val="0"/>
                        </a:spcAft>
                      </a:pPr>
                      <a:endParaRPr lang="fa-IR"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endParaRPr lang="fa-IR"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2825">
                <a:tc vMerge="1">
                  <a:txBody>
                    <a:bodyPr/>
                    <a:lstStyle/>
                    <a:p>
                      <a:pPr rtl="1"/>
                      <a:endParaRPr lang="fa-IR"/>
                    </a:p>
                  </a:txBody>
                  <a:tcPr/>
                </a:tc>
                <a:tc>
                  <a:txBody>
                    <a:bodyPr/>
                    <a:lstStyle/>
                    <a:p>
                      <a:pPr algn="ctr" rtl="1">
                        <a:lnSpc>
                          <a:spcPct val="115000"/>
                        </a:lnSpc>
                        <a:spcAft>
                          <a:spcPts val="0"/>
                        </a:spcAft>
                      </a:pPr>
                      <a:r>
                        <a:rPr lang="fa-IR" sz="1000" b="1">
                          <a:latin typeface="Calibri"/>
                          <a:ea typeface="Calibri"/>
                          <a:cs typeface="B Zar"/>
                        </a:rPr>
                        <a:t>6</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dirty="0" smtClean="0">
                          <a:latin typeface="Calibri"/>
                          <a:ea typeface="Calibri"/>
                          <a:cs typeface="B Zar"/>
                        </a:rPr>
                        <a:t>سيستم لوله كشي آبسردوگرم بهداشتي</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a:txBody>
                    <a:bodyPr/>
                    <a:lstStyle/>
                    <a:p>
                      <a:pPr algn="ctr" rtl="1">
                        <a:lnSpc>
                          <a:spcPct val="115000"/>
                        </a:lnSpc>
                        <a:spcAft>
                          <a:spcPts val="0"/>
                        </a:spcAft>
                      </a:pPr>
                      <a:endParaRPr lang="fa-IR"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endParaRPr lang="fa-IR"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2825">
                <a:tc vMerge="1">
                  <a:txBody>
                    <a:bodyPr/>
                    <a:lstStyle/>
                    <a:p>
                      <a:pPr rtl="1"/>
                      <a:endParaRPr lang="fa-IR"/>
                    </a:p>
                  </a:txBody>
                  <a:tcPr/>
                </a:tc>
                <a:tc>
                  <a:txBody>
                    <a:bodyPr/>
                    <a:lstStyle/>
                    <a:p>
                      <a:pPr algn="ctr" rtl="1">
                        <a:lnSpc>
                          <a:spcPct val="115000"/>
                        </a:lnSpc>
                        <a:spcAft>
                          <a:spcPts val="0"/>
                        </a:spcAft>
                      </a:pPr>
                      <a:r>
                        <a:rPr lang="fa-IR" sz="1000" b="1">
                          <a:latin typeface="Calibri"/>
                          <a:ea typeface="Calibri"/>
                          <a:cs typeface="B Zar"/>
                        </a:rPr>
                        <a:t>7</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dirty="0" smtClean="0">
                          <a:latin typeface="Calibri"/>
                          <a:ea typeface="Calibri"/>
                          <a:cs typeface="B Zar"/>
                        </a:rPr>
                        <a:t>سيستم لوله كشي گرمايش وسرمايش</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a:txBody>
                    <a:bodyPr/>
                    <a:lstStyle/>
                    <a:p>
                      <a:pPr algn="ctr" rtl="1">
                        <a:lnSpc>
                          <a:spcPct val="115000"/>
                        </a:lnSpc>
                        <a:spcAft>
                          <a:spcPts val="0"/>
                        </a:spcAft>
                      </a:pPr>
                      <a:endParaRPr lang="fa-IR"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endParaRPr lang="fa-IR"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2825">
                <a:tc vMerge="1">
                  <a:txBody>
                    <a:bodyPr/>
                    <a:lstStyle/>
                    <a:p>
                      <a:pPr rtl="1"/>
                      <a:endParaRPr lang="fa-IR"/>
                    </a:p>
                  </a:txBody>
                  <a:tcPr/>
                </a:tc>
                <a:tc>
                  <a:txBody>
                    <a:bodyPr/>
                    <a:lstStyle/>
                    <a:p>
                      <a:pPr algn="ctr" rtl="1">
                        <a:lnSpc>
                          <a:spcPct val="115000"/>
                        </a:lnSpc>
                        <a:spcAft>
                          <a:spcPts val="0"/>
                        </a:spcAft>
                      </a:pPr>
                      <a:r>
                        <a:rPr lang="fa-IR" sz="1000" b="1">
                          <a:latin typeface="Calibri"/>
                          <a:ea typeface="Calibri"/>
                          <a:cs typeface="B Zar"/>
                        </a:rPr>
                        <a:t>8</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dirty="0" smtClean="0">
                          <a:latin typeface="Calibri"/>
                          <a:ea typeface="Calibri"/>
                          <a:cs typeface="B Zar"/>
                        </a:rPr>
                        <a:t>سيستم كانال هاي تهويه وتخليه هوا</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a:txBody>
                    <a:bodyPr/>
                    <a:lstStyle/>
                    <a:p>
                      <a:pPr algn="ctr" rtl="1">
                        <a:lnSpc>
                          <a:spcPct val="115000"/>
                        </a:lnSpc>
                        <a:spcAft>
                          <a:spcPts val="0"/>
                        </a:spcAft>
                      </a:pPr>
                      <a:endParaRPr lang="fa-IR"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endParaRPr lang="fa-IR"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2825">
                <a:tc vMerge="1">
                  <a:txBody>
                    <a:bodyPr/>
                    <a:lstStyle/>
                    <a:p>
                      <a:pPr rtl="1"/>
                      <a:endParaRPr lang="fa-IR"/>
                    </a:p>
                  </a:txBody>
                  <a:tcPr/>
                </a:tc>
                <a:tc>
                  <a:txBody>
                    <a:bodyPr/>
                    <a:lstStyle/>
                    <a:p>
                      <a:pPr algn="ctr" rtl="1">
                        <a:lnSpc>
                          <a:spcPct val="115000"/>
                        </a:lnSpc>
                        <a:spcAft>
                          <a:spcPts val="0"/>
                        </a:spcAft>
                      </a:pPr>
                      <a:r>
                        <a:rPr lang="fa-IR" sz="1000" b="1">
                          <a:latin typeface="Calibri"/>
                          <a:ea typeface="Calibri"/>
                          <a:cs typeface="B Zar"/>
                        </a:rPr>
                        <a:t>9</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dirty="0" smtClean="0">
                          <a:latin typeface="Calibri"/>
                          <a:ea typeface="Calibri"/>
                          <a:cs typeface="B Zar"/>
                        </a:rPr>
                        <a:t>سيستم لوله كشي آتشنشاني واطفا حريق</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a:txBody>
                    <a:bodyPr/>
                    <a:lstStyle/>
                    <a:p>
                      <a:pPr algn="ctr" rtl="0">
                        <a:lnSpc>
                          <a:spcPct val="115000"/>
                        </a:lnSpc>
                        <a:spcAft>
                          <a:spcPts val="0"/>
                        </a:spcAft>
                      </a:pPr>
                      <a:endParaRPr lang="en-US"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rtl="0">
                        <a:lnSpc>
                          <a:spcPct val="115000"/>
                        </a:lnSpc>
                        <a:spcAft>
                          <a:spcPts val="0"/>
                        </a:spcAft>
                      </a:pPr>
                      <a:endParaRPr lang="en-US"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r h="202825">
                <a:tc rowSpan="7">
                  <a:txBody>
                    <a:bodyPr/>
                    <a:lstStyle/>
                    <a:p>
                      <a:pPr algn="ctr" rtl="1">
                        <a:lnSpc>
                          <a:spcPct val="115000"/>
                        </a:lnSpc>
                        <a:spcAft>
                          <a:spcPts val="0"/>
                        </a:spcAft>
                      </a:pPr>
                      <a:endParaRPr lang="en-US" sz="1000" dirty="0">
                        <a:latin typeface="Calibri"/>
                        <a:ea typeface="Calibri"/>
                        <a:cs typeface="Arial"/>
                      </a:endParaRPr>
                    </a:p>
                    <a:p>
                      <a:pPr algn="r" rtl="1">
                        <a:lnSpc>
                          <a:spcPct val="115000"/>
                        </a:lnSpc>
                        <a:spcAft>
                          <a:spcPts val="0"/>
                        </a:spcAft>
                      </a:pPr>
                      <a:r>
                        <a:rPr lang="fa-IR" sz="1000" b="1" dirty="0" smtClean="0">
                          <a:latin typeface="Calibri"/>
                          <a:ea typeface="Calibri"/>
                          <a:cs typeface="B Zar"/>
                        </a:rPr>
                        <a:t>تجهيزات مكانيكي و</a:t>
                      </a:r>
                      <a:endParaRPr lang="en-US" sz="1000" dirty="0">
                        <a:latin typeface="Calibri"/>
                        <a:ea typeface="Calibri"/>
                        <a:cs typeface="Arial"/>
                      </a:endParaRPr>
                    </a:p>
                    <a:p>
                      <a:pPr algn="r" rtl="1">
                        <a:lnSpc>
                          <a:spcPct val="115000"/>
                        </a:lnSpc>
                        <a:spcAft>
                          <a:spcPts val="0"/>
                        </a:spcAft>
                      </a:pPr>
                      <a:r>
                        <a:rPr lang="fa-IR" sz="1000" b="1" dirty="0" smtClean="0">
                          <a:latin typeface="Calibri"/>
                          <a:ea typeface="Calibri"/>
                          <a:cs typeface="B Zar"/>
                        </a:rPr>
                        <a:t>لوازم بهداشتي</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000" b="1">
                          <a:latin typeface="Calibri"/>
                          <a:ea typeface="Calibri"/>
                          <a:cs typeface="B Zar"/>
                        </a:rPr>
                        <a:t>10</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dirty="0" smtClean="0">
                          <a:latin typeface="Calibri"/>
                          <a:ea typeface="Calibri"/>
                          <a:cs typeface="B Zar"/>
                        </a:rPr>
                        <a:t>نصب لوازم بهداشتي وشيرآلات</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a:txBody>
                    <a:bodyPr/>
                    <a:lstStyle/>
                    <a:p>
                      <a:pPr algn="ctr" rtl="0">
                        <a:lnSpc>
                          <a:spcPct val="115000"/>
                        </a:lnSpc>
                        <a:spcAft>
                          <a:spcPts val="0"/>
                        </a:spcAft>
                      </a:pPr>
                      <a:endParaRPr lang="en-US"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lnSpc>
                          <a:spcPct val="115000"/>
                        </a:lnSpc>
                        <a:spcAft>
                          <a:spcPts val="0"/>
                        </a:spcAft>
                      </a:pPr>
                      <a:endParaRPr lang="en-US"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2825">
                <a:tc vMerge="1">
                  <a:txBody>
                    <a:bodyPr/>
                    <a:lstStyle/>
                    <a:p>
                      <a:pPr rtl="1"/>
                      <a:endParaRPr lang="fa-IR"/>
                    </a:p>
                  </a:txBody>
                  <a:tcPr/>
                </a:tc>
                <a:tc>
                  <a:txBody>
                    <a:bodyPr/>
                    <a:lstStyle/>
                    <a:p>
                      <a:pPr algn="ctr" rtl="1">
                        <a:lnSpc>
                          <a:spcPct val="115000"/>
                        </a:lnSpc>
                        <a:spcAft>
                          <a:spcPts val="0"/>
                        </a:spcAft>
                      </a:pPr>
                      <a:r>
                        <a:rPr lang="fa-IR" sz="1000" b="1">
                          <a:latin typeface="Calibri"/>
                          <a:ea typeface="Calibri"/>
                          <a:cs typeface="B Zar"/>
                        </a:rPr>
                        <a:t>11</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dirty="0" smtClean="0">
                          <a:latin typeface="Calibri"/>
                          <a:ea typeface="Calibri"/>
                          <a:cs typeface="B Zar"/>
                        </a:rPr>
                        <a:t>نصب تجهيزات آتشنشاني</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a:txBody>
                    <a:bodyPr/>
                    <a:lstStyle/>
                    <a:p>
                      <a:pPr algn="ctr" rtl="0">
                        <a:lnSpc>
                          <a:spcPct val="115000"/>
                        </a:lnSpc>
                        <a:spcAft>
                          <a:spcPts val="0"/>
                        </a:spcAft>
                      </a:pPr>
                      <a:endParaRPr lang="en-US"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lnSpc>
                          <a:spcPct val="115000"/>
                        </a:lnSpc>
                        <a:spcAft>
                          <a:spcPts val="0"/>
                        </a:spcAft>
                      </a:pPr>
                      <a:endParaRPr lang="en-US"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2825">
                <a:tc vMerge="1">
                  <a:txBody>
                    <a:bodyPr/>
                    <a:lstStyle/>
                    <a:p>
                      <a:pPr rtl="1"/>
                      <a:endParaRPr lang="fa-IR"/>
                    </a:p>
                  </a:txBody>
                  <a:tcPr/>
                </a:tc>
                <a:tc>
                  <a:txBody>
                    <a:bodyPr/>
                    <a:lstStyle/>
                    <a:p>
                      <a:pPr algn="ctr" rtl="1">
                        <a:lnSpc>
                          <a:spcPct val="115000"/>
                        </a:lnSpc>
                        <a:spcAft>
                          <a:spcPts val="0"/>
                        </a:spcAft>
                      </a:pPr>
                      <a:r>
                        <a:rPr lang="fa-IR" sz="1000" b="1">
                          <a:latin typeface="Calibri"/>
                          <a:ea typeface="Calibri"/>
                          <a:cs typeface="B Zar"/>
                        </a:rPr>
                        <a:t>12</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dirty="0" smtClean="0">
                          <a:latin typeface="Calibri"/>
                          <a:ea typeface="Calibri"/>
                          <a:cs typeface="B Zar"/>
                        </a:rPr>
                        <a:t>نصب تجهيزات مربوط به تخليه هوا</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a:txBody>
                    <a:bodyPr/>
                    <a:lstStyle/>
                    <a:p>
                      <a:pPr algn="ctr" rtl="0">
                        <a:lnSpc>
                          <a:spcPct val="115000"/>
                        </a:lnSpc>
                        <a:spcAft>
                          <a:spcPts val="0"/>
                        </a:spcAft>
                      </a:pPr>
                      <a:endParaRPr lang="en-US"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lnSpc>
                          <a:spcPct val="115000"/>
                        </a:lnSpc>
                        <a:spcAft>
                          <a:spcPts val="0"/>
                        </a:spcAft>
                      </a:pPr>
                      <a:endParaRPr lang="en-US"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2825">
                <a:tc vMerge="1">
                  <a:txBody>
                    <a:bodyPr/>
                    <a:lstStyle/>
                    <a:p>
                      <a:pPr rtl="1"/>
                      <a:endParaRPr lang="fa-IR"/>
                    </a:p>
                  </a:txBody>
                  <a:tcPr/>
                </a:tc>
                <a:tc>
                  <a:txBody>
                    <a:bodyPr/>
                    <a:lstStyle/>
                    <a:p>
                      <a:pPr algn="ctr" rtl="1">
                        <a:lnSpc>
                          <a:spcPct val="115000"/>
                        </a:lnSpc>
                        <a:spcAft>
                          <a:spcPts val="0"/>
                        </a:spcAft>
                      </a:pPr>
                      <a:r>
                        <a:rPr lang="fa-IR" sz="1000" b="1">
                          <a:latin typeface="Calibri"/>
                          <a:ea typeface="Calibri"/>
                          <a:cs typeface="B Zar"/>
                        </a:rPr>
                        <a:t>13</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dirty="0" smtClean="0">
                          <a:latin typeface="Calibri"/>
                          <a:ea typeface="Calibri"/>
                          <a:cs typeface="B Zar"/>
                        </a:rPr>
                        <a:t>لوله كشي،نصب تجهيزات موتورخانه</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a:txBody>
                    <a:bodyPr/>
                    <a:lstStyle/>
                    <a:p>
                      <a:pPr algn="ctr" rtl="0">
                        <a:lnSpc>
                          <a:spcPct val="115000"/>
                        </a:lnSpc>
                        <a:spcAft>
                          <a:spcPts val="0"/>
                        </a:spcAft>
                      </a:pPr>
                      <a:endParaRPr lang="en-US"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lnSpc>
                          <a:spcPct val="115000"/>
                        </a:lnSpc>
                        <a:spcAft>
                          <a:spcPts val="0"/>
                        </a:spcAft>
                      </a:pPr>
                      <a:endParaRPr lang="en-US"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2825">
                <a:tc vMerge="1">
                  <a:txBody>
                    <a:bodyPr/>
                    <a:lstStyle/>
                    <a:p>
                      <a:pPr rtl="1"/>
                      <a:endParaRPr lang="fa-IR"/>
                    </a:p>
                  </a:txBody>
                  <a:tcPr/>
                </a:tc>
                <a:tc>
                  <a:txBody>
                    <a:bodyPr/>
                    <a:lstStyle/>
                    <a:p>
                      <a:pPr algn="ctr" rtl="1">
                        <a:lnSpc>
                          <a:spcPct val="115000"/>
                        </a:lnSpc>
                        <a:spcAft>
                          <a:spcPts val="0"/>
                        </a:spcAft>
                      </a:pPr>
                      <a:r>
                        <a:rPr lang="fa-IR" sz="1000" b="1">
                          <a:latin typeface="Calibri"/>
                          <a:ea typeface="Calibri"/>
                          <a:cs typeface="B Zar"/>
                        </a:rPr>
                        <a:t>14</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dirty="0" smtClean="0">
                          <a:latin typeface="Calibri"/>
                          <a:ea typeface="Calibri"/>
                          <a:cs typeface="B Zar"/>
                        </a:rPr>
                        <a:t>نصب آسانسور</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a:txBody>
                    <a:bodyPr/>
                    <a:lstStyle/>
                    <a:p>
                      <a:pPr algn="ctr" rtl="0">
                        <a:lnSpc>
                          <a:spcPct val="115000"/>
                        </a:lnSpc>
                        <a:spcAft>
                          <a:spcPts val="0"/>
                        </a:spcAft>
                      </a:pPr>
                      <a:endParaRPr lang="en-US"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lnSpc>
                          <a:spcPct val="115000"/>
                        </a:lnSpc>
                        <a:spcAft>
                          <a:spcPts val="0"/>
                        </a:spcAft>
                      </a:pPr>
                      <a:endParaRPr lang="en-US"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2825">
                <a:tc vMerge="1">
                  <a:txBody>
                    <a:bodyPr/>
                    <a:lstStyle/>
                    <a:p>
                      <a:pPr rtl="1"/>
                      <a:endParaRPr lang="fa-IR"/>
                    </a:p>
                  </a:txBody>
                  <a:tcPr/>
                </a:tc>
                <a:tc>
                  <a:txBody>
                    <a:bodyPr/>
                    <a:lstStyle/>
                    <a:p>
                      <a:pPr algn="ctr" rtl="1">
                        <a:lnSpc>
                          <a:spcPct val="115000"/>
                        </a:lnSpc>
                        <a:spcAft>
                          <a:spcPts val="0"/>
                        </a:spcAft>
                      </a:pPr>
                      <a:r>
                        <a:rPr lang="fa-IR" sz="1000" b="1">
                          <a:latin typeface="Calibri"/>
                          <a:ea typeface="Calibri"/>
                          <a:cs typeface="B Zar"/>
                        </a:rPr>
                        <a:t>15</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dirty="0" smtClean="0">
                          <a:latin typeface="Calibri"/>
                          <a:ea typeface="Calibri"/>
                          <a:cs typeface="B Zar"/>
                        </a:rPr>
                        <a:t>راه اندازي كليه سيستمهاي مكانيكي وپلاك گذاري آنها</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a:txBody>
                    <a:bodyPr/>
                    <a:lstStyle/>
                    <a:p>
                      <a:pPr algn="ctr" rtl="0">
                        <a:lnSpc>
                          <a:spcPct val="115000"/>
                        </a:lnSpc>
                        <a:spcAft>
                          <a:spcPts val="0"/>
                        </a:spcAft>
                      </a:pPr>
                      <a:endParaRPr lang="en-US"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lnSpc>
                          <a:spcPct val="115000"/>
                        </a:lnSpc>
                        <a:spcAft>
                          <a:spcPts val="0"/>
                        </a:spcAft>
                      </a:pPr>
                      <a:endParaRPr lang="en-US"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2825">
                <a:tc vMerge="1">
                  <a:txBody>
                    <a:bodyPr/>
                    <a:lstStyle/>
                    <a:p>
                      <a:pPr rtl="1"/>
                      <a:endParaRPr lang="fa-IR"/>
                    </a:p>
                  </a:txBody>
                  <a:tcPr/>
                </a:tc>
                <a:tc>
                  <a:txBody>
                    <a:bodyPr/>
                    <a:lstStyle/>
                    <a:p>
                      <a:pPr algn="ctr" rtl="1">
                        <a:lnSpc>
                          <a:spcPct val="115000"/>
                        </a:lnSpc>
                        <a:spcAft>
                          <a:spcPts val="0"/>
                        </a:spcAft>
                      </a:pPr>
                      <a:r>
                        <a:rPr lang="fa-IR" sz="1000" b="1">
                          <a:latin typeface="Calibri"/>
                          <a:ea typeface="Calibri"/>
                          <a:cs typeface="B Zar"/>
                        </a:rPr>
                        <a:t>16</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gridSpan="4">
                  <a:txBody>
                    <a:bodyPr/>
                    <a:lstStyle/>
                    <a:p>
                      <a:pPr algn="r" rtl="1">
                        <a:lnSpc>
                          <a:spcPct val="115000"/>
                        </a:lnSpc>
                        <a:spcAft>
                          <a:spcPts val="0"/>
                        </a:spcAft>
                      </a:pPr>
                      <a:r>
                        <a:rPr lang="fa-IR" sz="1000" dirty="0" smtClean="0">
                          <a:latin typeface="Calibri"/>
                          <a:ea typeface="Calibri"/>
                          <a:cs typeface="B Zar"/>
                        </a:rPr>
                        <a:t>عايقكاري وتجهيزات موتورخانه</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a:txBody>
                    <a:bodyPr/>
                    <a:lstStyle/>
                    <a:p>
                      <a:pPr algn="ctr" rtl="0">
                        <a:lnSpc>
                          <a:spcPct val="115000"/>
                        </a:lnSpc>
                        <a:spcAft>
                          <a:spcPts val="0"/>
                        </a:spcAft>
                      </a:pPr>
                      <a:endParaRPr lang="en-US"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rtl="0">
                        <a:lnSpc>
                          <a:spcPct val="115000"/>
                        </a:lnSpc>
                        <a:spcAft>
                          <a:spcPts val="0"/>
                        </a:spcAft>
                      </a:pPr>
                      <a:endParaRPr lang="en-US" sz="1000">
                        <a:latin typeface="Calibri"/>
                        <a:ea typeface="Calibri"/>
                        <a:cs typeface="B Zar"/>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r h="202825">
                <a:tc gridSpan="2">
                  <a:txBody>
                    <a:bodyPr/>
                    <a:lstStyle/>
                    <a:p>
                      <a:pPr algn="r" rtl="1">
                        <a:lnSpc>
                          <a:spcPct val="115000"/>
                        </a:lnSpc>
                        <a:spcAft>
                          <a:spcPts val="0"/>
                        </a:spcAft>
                      </a:pPr>
                      <a:r>
                        <a:rPr lang="fa-IR" sz="1000" b="1" dirty="0" smtClean="0">
                          <a:latin typeface="Calibri"/>
                          <a:ea typeface="Calibri"/>
                          <a:cs typeface="B Zar"/>
                        </a:rPr>
                        <a:t>جمع آوري </a:t>
                      </a:r>
                      <a:r>
                        <a:rPr lang="fa-IR" sz="1000" b="1" dirty="0">
                          <a:latin typeface="Calibri"/>
                          <a:ea typeface="Calibri"/>
                          <a:cs typeface="B Zar"/>
                        </a:rPr>
                        <a:t>فاضلات:</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gridSpan="6">
                  <a:txBody>
                    <a:bodyPr/>
                    <a:lstStyle/>
                    <a:p>
                      <a:pPr algn="r" rtl="1">
                        <a:lnSpc>
                          <a:spcPct val="115000"/>
                        </a:lnSpc>
                        <a:spcAft>
                          <a:spcPts val="0"/>
                        </a:spcAft>
                      </a:pPr>
                      <a:r>
                        <a:rPr lang="fa-IR" sz="1000" b="1" dirty="0" smtClean="0">
                          <a:latin typeface="Calibri"/>
                          <a:ea typeface="Calibri"/>
                          <a:cs typeface="B Zar"/>
                        </a:rPr>
                        <a:t>چاه جذبي      </a:t>
                      </a:r>
                      <a:r>
                        <a:rPr lang="fa-IR" sz="1000" b="1" dirty="0">
                          <a:latin typeface="Calibri"/>
                          <a:ea typeface="Calibri"/>
                          <a:cs typeface="Cambria Math"/>
                        </a:rPr>
                        <a:t>⃞</a:t>
                      </a:r>
                      <a:r>
                        <a:rPr lang="fa-IR" sz="1000" b="1" dirty="0">
                          <a:latin typeface="Calibri"/>
                          <a:ea typeface="Calibri"/>
                          <a:cs typeface="B Zar"/>
                        </a:rPr>
                        <a:t>       </a:t>
                      </a:r>
                      <a:r>
                        <a:rPr lang="fa-IR" sz="1000" b="1" dirty="0" smtClean="0">
                          <a:latin typeface="Calibri"/>
                          <a:ea typeface="Calibri"/>
                          <a:cs typeface="B Zar"/>
                        </a:rPr>
                        <a:t>شبكه شهري     </a:t>
                      </a:r>
                      <a:r>
                        <a:rPr lang="en-US" sz="1000" b="1" dirty="0">
                          <a:latin typeface="Cambria Math"/>
                          <a:ea typeface="Calibri"/>
                          <a:cs typeface="Cambria Math"/>
                        </a:rPr>
                        <a:t>⃞</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202825">
                <a:tc gridSpan="2">
                  <a:txBody>
                    <a:bodyPr/>
                    <a:lstStyle/>
                    <a:p>
                      <a:pPr algn="ctr" rtl="1">
                        <a:lnSpc>
                          <a:spcPct val="115000"/>
                        </a:lnSpc>
                        <a:spcAft>
                          <a:spcPts val="0"/>
                        </a:spcAft>
                      </a:pPr>
                      <a:r>
                        <a:rPr lang="fa-IR" sz="1000" b="1" dirty="0" smtClean="0">
                          <a:latin typeface="Calibri"/>
                          <a:ea typeface="Calibri"/>
                          <a:cs typeface="B Zar"/>
                        </a:rPr>
                        <a:t>سيستم دفع آبباران</a:t>
                      </a:r>
                      <a:r>
                        <a:rPr lang="fa-IR" sz="1000" b="1" dirty="0">
                          <a:latin typeface="Calibri"/>
                          <a:ea typeface="Calibri"/>
                          <a:cs typeface="B Zar"/>
                        </a:rPr>
                        <a:t>:</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gridSpan="6">
                  <a:txBody>
                    <a:bodyPr/>
                    <a:lstStyle/>
                    <a:p>
                      <a:pPr algn="r" rtl="1">
                        <a:lnSpc>
                          <a:spcPct val="115000"/>
                        </a:lnSpc>
                        <a:spcAft>
                          <a:spcPts val="0"/>
                        </a:spcAft>
                      </a:pPr>
                      <a:r>
                        <a:rPr lang="fa-IR" sz="1000" b="1" dirty="0" smtClean="0">
                          <a:latin typeface="Calibri"/>
                          <a:ea typeface="Calibri"/>
                          <a:cs typeface="B Zar"/>
                        </a:rPr>
                        <a:t>چاه جذبي      </a:t>
                      </a:r>
                      <a:r>
                        <a:rPr lang="fa-IR" sz="1000" b="1" dirty="0" smtClean="0">
                          <a:latin typeface="Calibri"/>
                          <a:ea typeface="Calibri"/>
                          <a:cs typeface="Cambria Math"/>
                        </a:rPr>
                        <a:t>⃞    </a:t>
                      </a:r>
                      <a:r>
                        <a:rPr lang="fa-IR" sz="1000" b="1" dirty="0" smtClean="0">
                          <a:latin typeface="Calibri"/>
                          <a:ea typeface="Calibri"/>
                          <a:cs typeface="B Zar"/>
                        </a:rPr>
                        <a:t>  </a:t>
                      </a:r>
                      <a:r>
                        <a:rPr lang="fa-IR" sz="1000" b="1" dirty="0">
                          <a:latin typeface="Calibri"/>
                          <a:ea typeface="Calibri"/>
                          <a:cs typeface="B Zar"/>
                        </a:rPr>
                        <a:t>محوطه</a:t>
                      </a:r>
                      <a:r>
                        <a:rPr lang="fa-IR" sz="1000" b="1" dirty="0">
                          <a:latin typeface="Calibri"/>
                          <a:ea typeface="Calibri"/>
                          <a:cs typeface="Cambria Math"/>
                        </a:rPr>
                        <a:t>⃞</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202825">
                <a:tc gridSpan="2">
                  <a:txBody>
                    <a:bodyPr/>
                    <a:lstStyle/>
                    <a:p>
                      <a:pPr algn="ctr" rtl="1">
                        <a:lnSpc>
                          <a:spcPct val="115000"/>
                        </a:lnSpc>
                        <a:spcAft>
                          <a:spcPts val="0"/>
                        </a:spcAft>
                      </a:pPr>
                      <a:r>
                        <a:rPr lang="fa-IR" sz="1000" b="1" dirty="0" smtClean="0">
                          <a:latin typeface="Calibri"/>
                          <a:ea typeface="Calibri"/>
                          <a:cs typeface="B Zar"/>
                        </a:rPr>
                        <a:t>سيستم گرمايش</a:t>
                      </a:r>
                      <a:r>
                        <a:rPr lang="fa-IR" sz="1000" b="1" dirty="0">
                          <a:latin typeface="Calibri"/>
                          <a:ea typeface="Calibri"/>
                          <a:cs typeface="B Zar"/>
                        </a:rPr>
                        <a:t>:</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gridSpan="6">
                  <a:txBody>
                    <a:bodyPr/>
                    <a:lstStyle/>
                    <a:p>
                      <a:pPr algn="r" rtl="1">
                        <a:lnSpc>
                          <a:spcPct val="115000"/>
                        </a:lnSpc>
                        <a:spcAft>
                          <a:spcPts val="0"/>
                        </a:spcAft>
                      </a:pPr>
                      <a:r>
                        <a:rPr lang="fa-IR" sz="1000" b="1" dirty="0">
                          <a:latin typeface="Calibri"/>
                          <a:ea typeface="Calibri"/>
                          <a:cs typeface="B Zar"/>
                        </a:rPr>
                        <a:t>بخاري  </a:t>
                      </a:r>
                      <a:r>
                        <a:rPr lang="fa-IR" sz="1000" b="1" dirty="0" smtClean="0">
                          <a:latin typeface="Calibri"/>
                          <a:ea typeface="Calibri"/>
                          <a:cs typeface="B Zar"/>
                        </a:rPr>
                        <a:t> </a:t>
                      </a:r>
                      <a:r>
                        <a:rPr lang="fa-IR" sz="1000" b="1" dirty="0">
                          <a:latin typeface="Calibri"/>
                          <a:ea typeface="Calibri"/>
                          <a:cs typeface="Cambria Math"/>
                        </a:rPr>
                        <a:t>⃞</a:t>
                      </a:r>
                      <a:r>
                        <a:rPr lang="fa-IR" sz="1000" b="1" dirty="0">
                          <a:latin typeface="Calibri"/>
                          <a:ea typeface="Calibri"/>
                          <a:cs typeface="B Zar"/>
                        </a:rPr>
                        <a:t> </a:t>
                      </a:r>
                      <a:r>
                        <a:rPr lang="fa-IR" sz="1000" b="1" dirty="0" smtClean="0">
                          <a:latin typeface="Calibri"/>
                          <a:ea typeface="Calibri"/>
                          <a:cs typeface="B Zar"/>
                        </a:rPr>
                        <a:t>     پكيج   </a:t>
                      </a:r>
                      <a:r>
                        <a:rPr lang="fa-IR" sz="1000" b="1" dirty="0" smtClean="0">
                          <a:latin typeface="Calibri"/>
                          <a:ea typeface="Calibri"/>
                          <a:cs typeface="Cambria Math"/>
                        </a:rPr>
                        <a:t>⃞    </a:t>
                      </a:r>
                      <a:r>
                        <a:rPr lang="fa-IR" sz="1000" b="1" dirty="0" smtClean="0">
                          <a:latin typeface="Calibri"/>
                          <a:ea typeface="Calibri"/>
                          <a:cs typeface="B Zar"/>
                        </a:rPr>
                        <a:t> </a:t>
                      </a:r>
                      <a:r>
                        <a:rPr lang="fa-IR" sz="1000" b="1" dirty="0">
                          <a:latin typeface="Calibri"/>
                          <a:ea typeface="Calibri"/>
                          <a:cs typeface="B Zar"/>
                        </a:rPr>
                        <a:t>اسپليت  </a:t>
                      </a:r>
                      <a:r>
                        <a:rPr lang="fa-IR" sz="1000" b="1" dirty="0" smtClean="0">
                          <a:latin typeface="Calibri"/>
                          <a:ea typeface="Calibri"/>
                          <a:cs typeface="B Zar"/>
                        </a:rPr>
                        <a:t>  </a:t>
                      </a:r>
                      <a:r>
                        <a:rPr lang="fa-IR" sz="1000" b="1" dirty="0" smtClean="0">
                          <a:latin typeface="Calibri"/>
                          <a:ea typeface="Calibri"/>
                          <a:cs typeface="Cambria Math"/>
                        </a:rPr>
                        <a:t>⃞   </a:t>
                      </a:r>
                      <a:r>
                        <a:rPr lang="fa-IR" sz="1000" b="1" dirty="0" smtClean="0">
                          <a:latin typeface="Calibri"/>
                          <a:ea typeface="Calibri"/>
                          <a:cs typeface="B Zar"/>
                        </a:rPr>
                        <a:t>   موتورخانه مركزي  </a:t>
                      </a:r>
                      <a:r>
                        <a:rPr lang="fa-IR" sz="1000" b="1" dirty="0">
                          <a:latin typeface="Calibri"/>
                          <a:ea typeface="Calibri"/>
                          <a:cs typeface="Cambria Math"/>
                        </a:rPr>
                        <a:t>⃞</a:t>
                      </a:r>
                      <a:r>
                        <a:rPr lang="fa-IR" sz="1000" b="1" dirty="0">
                          <a:latin typeface="Calibri"/>
                          <a:ea typeface="Calibri"/>
                          <a:cs typeface="B Zar"/>
                        </a:rPr>
                        <a:t>  </a:t>
                      </a:r>
                      <a:r>
                        <a:rPr lang="fa-IR" sz="1000" b="1" dirty="0" smtClean="0">
                          <a:latin typeface="Calibri"/>
                          <a:ea typeface="Calibri"/>
                          <a:cs typeface="B Zar"/>
                        </a:rPr>
                        <a:t>    </a:t>
                      </a:r>
                      <a:r>
                        <a:rPr lang="fa-IR" sz="1000" b="1" dirty="0">
                          <a:latin typeface="Calibri"/>
                          <a:ea typeface="Calibri"/>
                          <a:cs typeface="B Zar"/>
                        </a:rPr>
                        <a:t>ساير</a:t>
                      </a:r>
                      <a:r>
                        <a:rPr lang="en-US" sz="1000" b="1" dirty="0">
                          <a:latin typeface="Cambria Math"/>
                          <a:ea typeface="Calibri"/>
                          <a:cs typeface="Cambria Math"/>
                        </a:rPr>
                        <a:t>⃞</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202825">
                <a:tc gridSpan="2">
                  <a:txBody>
                    <a:bodyPr/>
                    <a:lstStyle/>
                    <a:p>
                      <a:pPr algn="ctr" rtl="1">
                        <a:lnSpc>
                          <a:spcPct val="115000"/>
                        </a:lnSpc>
                        <a:spcAft>
                          <a:spcPts val="0"/>
                        </a:spcAft>
                      </a:pPr>
                      <a:r>
                        <a:rPr lang="fa-IR" sz="1000" b="1" dirty="0" smtClean="0">
                          <a:latin typeface="Calibri"/>
                          <a:ea typeface="Calibri"/>
                          <a:cs typeface="B Zar"/>
                        </a:rPr>
                        <a:t>سيستم سرمايش</a:t>
                      </a:r>
                      <a:r>
                        <a:rPr lang="fa-IR" sz="1000" b="1" dirty="0">
                          <a:latin typeface="Calibri"/>
                          <a:ea typeface="Calibri"/>
                          <a:cs typeface="B Zar"/>
                        </a:rPr>
                        <a:t>:</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gridSpan="6">
                  <a:txBody>
                    <a:bodyPr/>
                    <a:lstStyle/>
                    <a:p>
                      <a:pPr algn="r" rtl="1">
                        <a:lnSpc>
                          <a:spcPct val="115000"/>
                        </a:lnSpc>
                        <a:spcAft>
                          <a:spcPts val="0"/>
                        </a:spcAft>
                      </a:pPr>
                      <a:r>
                        <a:rPr lang="fa-IR" sz="1000" b="1" dirty="0">
                          <a:latin typeface="Calibri"/>
                          <a:ea typeface="Calibri"/>
                          <a:cs typeface="B Zar"/>
                        </a:rPr>
                        <a:t>كولرآبي  </a:t>
                      </a:r>
                      <a:r>
                        <a:rPr lang="fa-IR" sz="1000" b="1" dirty="0">
                          <a:latin typeface="Calibri"/>
                          <a:ea typeface="Calibri"/>
                          <a:cs typeface="Cambria Math"/>
                        </a:rPr>
                        <a:t>⃞</a:t>
                      </a:r>
                      <a:r>
                        <a:rPr lang="fa-IR" sz="1000" b="1" dirty="0">
                          <a:latin typeface="Calibri"/>
                          <a:ea typeface="Calibri"/>
                          <a:cs typeface="B Zar"/>
                        </a:rPr>
                        <a:t>   كولرگازي  </a:t>
                      </a:r>
                      <a:r>
                        <a:rPr lang="fa-IR" sz="1000" b="1" dirty="0">
                          <a:latin typeface="Calibri"/>
                          <a:ea typeface="Calibri"/>
                          <a:cs typeface="Cambria Math"/>
                        </a:rPr>
                        <a:t>⃞</a:t>
                      </a:r>
                      <a:r>
                        <a:rPr lang="fa-IR" sz="1000" b="1" dirty="0">
                          <a:latin typeface="Calibri"/>
                          <a:ea typeface="Calibri"/>
                          <a:cs typeface="B Zar"/>
                        </a:rPr>
                        <a:t>     اسپليت  </a:t>
                      </a:r>
                      <a:r>
                        <a:rPr lang="fa-IR" sz="1000" b="1" dirty="0">
                          <a:latin typeface="Calibri"/>
                          <a:ea typeface="Calibri"/>
                          <a:cs typeface="Cambria Math"/>
                        </a:rPr>
                        <a:t>⃞</a:t>
                      </a:r>
                      <a:r>
                        <a:rPr lang="fa-IR" sz="1000" b="1" dirty="0">
                          <a:latin typeface="Calibri"/>
                          <a:ea typeface="Calibri"/>
                          <a:cs typeface="B Zar"/>
                        </a:rPr>
                        <a:t>    </a:t>
                      </a:r>
                      <a:r>
                        <a:rPr lang="fa-IR" sz="1000" b="1" dirty="0" smtClean="0">
                          <a:latin typeface="Calibri"/>
                          <a:ea typeface="Calibri"/>
                          <a:cs typeface="B Zar"/>
                        </a:rPr>
                        <a:t> موتورخانه مركزي  </a:t>
                      </a:r>
                      <a:r>
                        <a:rPr lang="fa-IR" sz="1000" b="1" dirty="0">
                          <a:latin typeface="Calibri"/>
                          <a:ea typeface="Calibri"/>
                          <a:cs typeface="Cambria Math"/>
                        </a:rPr>
                        <a:t>⃞</a:t>
                      </a:r>
                      <a:r>
                        <a:rPr lang="fa-IR" sz="1000" b="1" dirty="0">
                          <a:latin typeface="Calibri"/>
                          <a:ea typeface="Calibri"/>
                          <a:cs typeface="B Zar"/>
                        </a:rPr>
                        <a:t>       </a:t>
                      </a:r>
                      <a:r>
                        <a:rPr lang="fa-IR" sz="1000" b="1" dirty="0" smtClean="0">
                          <a:latin typeface="Calibri"/>
                          <a:ea typeface="Calibri"/>
                          <a:cs typeface="B Zar"/>
                        </a:rPr>
                        <a:t>تهويه مطبوع  </a:t>
                      </a:r>
                      <a:r>
                        <a:rPr lang="fa-IR" sz="1000" b="1" dirty="0">
                          <a:latin typeface="Calibri"/>
                          <a:ea typeface="Calibri"/>
                          <a:cs typeface="Cambria Math"/>
                        </a:rPr>
                        <a:t>⃞</a:t>
                      </a:r>
                      <a:r>
                        <a:rPr lang="fa-IR" sz="1000" b="1" dirty="0">
                          <a:latin typeface="Calibri"/>
                          <a:ea typeface="Calibri"/>
                          <a:cs typeface="B Zar"/>
                        </a:rPr>
                        <a:t> </a:t>
                      </a:r>
                      <a:r>
                        <a:rPr lang="fa-IR" sz="1000" b="1" dirty="0" smtClean="0">
                          <a:latin typeface="Calibri"/>
                          <a:ea typeface="Calibri"/>
                          <a:cs typeface="B Zar"/>
                        </a:rPr>
                        <a:t>     ساير</a:t>
                      </a:r>
                      <a:r>
                        <a:rPr lang="en-US" sz="1000" b="1" dirty="0">
                          <a:latin typeface="Cambria Math"/>
                          <a:ea typeface="Calibri"/>
                          <a:cs typeface="Cambria Math"/>
                        </a:rPr>
                        <a:t>⃞</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202825">
                <a:tc gridSpan="2">
                  <a:txBody>
                    <a:bodyPr/>
                    <a:lstStyle/>
                    <a:p>
                      <a:pPr algn="ctr" rtl="1">
                        <a:lnSpc>
                          <a:spcPct val="115000"/>
                        </a:lnSpc>
                        <a:spcAft>
                          <a:spcPts val="0"/>
                        </a:spcAft>
                      </a:pPr>
                      <a:r>
                        <a:rPr lang="fa-IR" sz="1000" b="1">
                          <a:latin typeface="Calibri"/>
                          <a:ea typeface="Calibri"/>
                          <a:cs typeface="B Zar"/>
                        </a:rPr>
                        <a:t>آسانسور:</a:t>
                      </a:r>
                      <a:endParaRPr lang="en-US" sz="100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gridSpan="6">
                  <a:txBody>
                    <a:bodyPr/>
                    <a:lstStyle/>
                    <a:p>
                      <a:pPr algn="r" rtl="1">
                        <a:lnSpc>
                          <a:spcPct val="115000"/>
                        </a:lnSpc>
                        <a:spcAft>
                          <a:spcPts val="0"/>
                        </a:spcAft>
                      </a:pPr>
                      <a:r>
                        <a:rPr lang="fa-IR" sz="1000" b="1" dirty="0">
                          <a:latin typeface="Calibri"/>
                          <a:ea typeface="Calibri"/>
                          <a:cs typeface="B Zar"/>
                        </a:rPr>
                        <a:t>آسانسوركابلي   </a:t>
                      </a:r>
                      <a:r>
                        <a:rPr lang="fa-IR" sz="1000" b="1" dirty="0">
                          <a:latin typeface="Calibri"/>
                          <a:ea typeface="Calibri"/>
                          <a:cs typeface="Cambria Math"/>
                        </a:rPr>
                        <a:t>⃞</a:t>
                      </a:r>
                      <a:r>
                        <a:rPr lang="fa-IR" sz="1000" b="1" dirty="0">
                          <a:latin typeface="Calibri"/>
                          <a:ea typeface="Calibri"/>
                          <a:cs typeface="B Zar"/>
                        </a:rPr>
                        <a:t>    آسانسورهيدروليكي  </a:t>
                      </a:r>
                      <a:r>
                        <a:rPr lang="fa-IR" sz="1000" b="1" dirty="0">
                          <a:latin typeface="Calibri"/>
                          <a:ea typeface="Calibri"/>
                          <a:cs typeface="Cambria Math"/>
                        </a:rPr>
                        <a:t>⃞</a:t>
                      </a:r>
                      <a:r>
                        <a:rPr lang="fa-IR" sz="1000" b="1" dirty="0">
                          <a:latin typeface="Calibri"/>
                          <a:ea typeface="Calibri"/>
                          <a:cs typeface="B Zar"/>
                        </a:rPr>
                        <a:t>     </a:t>
                      </a:r>
                      <a:r>
                        <a:rPr lang="fa-IR" sz="1000" b="1" dirty="0" smtClean="0">
                          <a:latin typeface="Calibri"/>
                          <a:ea typeface="Calibri"/>
                          <a:cs typeface="B Zar"/>
                        </a:rPr>
                        <a:t>پله برقي</a:t>
                      </a:r>
                      <a:r>
                        <a:rPr lang="en-US" sz="1000" b="1" dirty="0">
                          <a:latin typeface="Cambria Math"/>
                          <a:ea typeface="Calibri"/>
                          <a:cs typeface="Cambria Math"/>
                        </a:rPr>
                        <a:t>⃞</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202825">
                <a:tc gridSpan="2">
                  <a:txBody>
                    <a:bodyPr/>
                    <a:lstStyle/>
                    <a:p>
                      <a:pPr algn="ctr" rtl="1">
                        <a:lnSpc>
                          <a:spcPct val="115000"/>
                        </a:lnSpc>
                        <a:spcAft>
                          <a:spcPts val="0"/>
                        </a:spcAft>
                      </a:pPr>
                      <a:r>
                        <a:rPr lang="fa-IR" sz="1000" b="1" dirty="0" smtClean="0">
                          <a:latin typeface="Calibri"/>
                          <a:ea typeface="Calibri"/>
                          <a:cs typeface="B Zar"/>
                        </a:rPr>
                        <a:t>سيستم آتشنشاني</a:t>
                      </a:r>
                      <a:r>
                        <a:rPr lang="fa-IR" sz="1000" b="1" dirty="0">
                          <a:latin typeface="Calibri"/>
                          <a:ea typeface="Calibri"/>
                          <a:cs typeface="B Zar"/>
                        </a:rPr>
                        <a:t>:</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gridSpan="6">
                  <a:txBody>
                    <a:bodyPr/>
                    <a:lstStyle/>
                    <a:p>
                      <a:pPr algn="r" rtl="1">
                        <a:lnSpc>
                          <a:spcPct val="115000"/>
                        </a:lnSpc>
                        <a:spcAft>
                          <a:spcPts val="0"/>
                        </a:spcAft>
                      </a:pPr>
                      <a:r>
                        <a:rPr lang="fa-IR" sz="1000" b="1" dirty="0" smtClean="0">
                          <a:latin typeface="Calibri"/>
                          <a:ea typeface="Calibri"/>
                          <a:cs typeface="B Zar"/>
                        </a:rPr>
                        <a:t>جعبه آتشنشاني   </a:t>
                      </a:r>
                      <a:r>
                        <a:rPr lang="fa-IR" sz="1000" b="1" dirty="0">
                          <a:latin typeface="Calibri"/>
                          <a:ea typeface="Calibri"/>
                          <a:cs typeface="Cambria Math"/>
                        </a:rPr>
                        <a:t>⃞</a:t>
                      </a:r>
                      <a:r>
                        <a:rPr lang="fa-IR" sz="1000" b="1" dirty="0">
                          <a:latin typeface="Calibri"/>
                          <a:ea typeface="Calibri"/>
                          <a:cs typeface="B Zar"/>
                        </a:rPr>
                        <a:t>     </a:t>
                      </a:r>
                      <a:r>
                        <a:rPr lang="fa-IR" sz="1000" b="1" dirty="0" smtClean="0">
                          <a:latin typeface="Calibri"/>
                          <a:ea typeface="Calibri"/>
                          <a:cs typeface="B Zar"/>
                        </a:rPr>
                        <a:t>كپسول اطفاءحريق</a:t>
                      </a:r>
                      <a:r>
                        <a:rPr lang="en-US" sz="1000" b="1" dirty="0">
                          <a:latin typeface="Cambria Math"/>
                          <a:ea typeface="Calibri"/>
                          <a:cs typeface="Cambria Math"/>
                        </a:rPr>
                        <a:t>⃞</a:t>
                      </a:r>
                      <a:endParaRPr lang="en-US" sz="1000" dirty="0">
                        <a:latin typeface="Calibri"/>
                        <a:ea typeface="Calibri"/>
                        <a:cs typeface="Arial"/>
                      </a:endParaRPr>
                    </a:p>
                  </a:txBody>
                  <a:tcPr marL="45595" marR="455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bl>
          </a:graphicData>
        </a:graphic>
      </p:graphicFrame>
      <p:sp>
        <p:nvSpPr>
          <p:cNvPr id="102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pic>
        <p:nvPicPr>
          <p:cNvPr id="1025" name="Picture 15" descr="index"/>
          <p:cNvPicPr>
            <a:picLocks noChangeAspect="1" noChangeArrowheads="1"/>
          </p:cNvPicPr>
          <p:nvPr/>
        </p:nvPicPr>
        <p:blipFill>
          <a:blip r:embed="rId2"/>
          <a:srcRect/>
          <a:stretch>
            <a:fillRect/>
          </a:stretch>
        </p:blipFill>
        <p:spPr bwMode="auto">
          <a:xfrm>
            <a:off x="228600" y="304800"/>
            <a:ext cx="771525" cy="838200"/>
          </a:xfrm>
          <a:prstGeom prst="rect">
            <a:avLst/>
          </a:prstGeom>
          <a:noFill/>
        </p:spPr>
      </p:pic>
      <p:sp>
        <p:nvSpPr>
          <p:cNvPr id="1027" name="Rectangle 3"/>
          <p:cNvSpPr>
            <a:spLocks noChangeArrowheads="1"/>
          </p:cNvSpPr>
          <p:nvPr/>
        </p:nvSpPr>
        <p:spPr bwMode="auto">
          <a:xfrm>
            <a:off x="0" y="304800"/>
            <a:ext cx="9144000" cy="6617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1100" b="1" i="0" u="none" strike="noStrike" cap="none" normalizeH="0" baseline="0" dirty="0" smtClean="0">
                <a:ln>
                  <a:noFill/>
                </a:ln>
                <a:solidFill>
                  <a:schemeClr val="tx1"/>
                </a:solidFill>
                <a:effectLst/>
                <a:latin typeface="Calibri" pitchFamily="34" charset="0"/>
                <a:ea typeface="Calibri" pitchFamily="34" charset="0"/>
                <a:cs typeface="B Zar" pitchFamily="2" charset="-78"/>
              </a:rPr>
              <a:t>                        گزارش گروه کنترل و نظارت :  تاسیسات مکانیکی ساختمان                          فرم 11 </a:t>
            </a: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fa-IR" sz="800" b="1" i="0" u="none" strike="noStrike" cap="none" normalizeH="0" baseline="0" dirty="0" smtClean="0">
                <a:ln>
                  <a:noFill/>
                </a:ln>
                <a:solidFill>
                  <a:schemeClr val="tx1"/>
                </a:solidFill>
                <a:effectLst/>
                <a:latin typeface="Calibri" pitchFamily="34" charset="0"/>
                <a:ea typeface="Calibri" pitchFamily="34" charset="0"/>
                <a:cs typeface="B Zar" pitchFamily="2" charset="-78"/>
              </a:rPr>
              <a:t>اعضای گروه کنترل و نظارت : نام و نام خانوادگی و امضا (  کارشناس </a:t>
            </a:r>
            <a:r>
              <a:rPr kumimoji="0" lang="fa-IR" sz="800" b="1"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800" b="1" i="0" u="none" strike="noStrike" cap="none" normalizeH="0" baseline="0" dirty="0" smtClean="0">
                <a:ln>
                  <a:noFill/>
                </a:ln>
                <a:solidFill>
                  <a:schemeClr val="tx1"/>
                </a:solidFill>
                <a:effectLst/>
                <a:latin typeface="Calibri" pitchFamily="34" charset="0"/>
                <a:ea typeface="Calibri" pitchFamily="34" charset="0"/>
                <a:cs typeface="B Zar" pitchFamily="2" charset="-78"/>
              </a:rPr>
              <a:t>      گروه </a:t>
            </a:r>
            <a:r>
              <a:rPr kumimoji="0" lang="fa-IR" sz="800" b="1"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800" b="1" i="0" u="none" strike="noStrike" cap="none" normalizeH="0" baseline="0" dirty="0" smtClean="0">
                <a:ln>
                  <a:noFill/>
                </a:ln>
                <a:solidFill>
                  <a:schemeClr val="tx1"/>
                </a:solidFill>
                <a:effectLst/>
                <a:latin typeface="Calibri" pitchFamily="34" charset="0"/>
                <a:ea typeface="Calibri" pitchFamily="34" charset="0"/>
                <a:cs typeface="B Zar" pitchFamily="2" charset="-78"/>
              </a:rPr>
              <a:t>     ستاد </a:t>
            </a:r>
            <a:r>
              <a:rPr kumimoji="0" lang="fa-IR" sz="800" b="1" i="0" u="none" strike="noStrike" cap="none" normalizeH="0" baseline="0" dirty="0" smtClean="0">
                <a:ln>
                  <a:noFill/>
                </a:ln>
                <a:solidFill>
                  <a:schemeClr val="tx1"/>
                </a:solidFill>
                <a:effectLst/>
                <a:latin typeface="Calibri" pitchFamily="34" charset="0"/>
                <a:ea typeface="Calibri" pitchFamily="34" charset="0"/>
                <a:cs typeface="Arial" pitchFamily="34" charset="0"/>
              </a:rPr>
              <a:t>⃝</a:t>
            </a:r>
            <a:r>
              <a:rPr kumimoji="0" lang="fa-IR" sz="800" b="1" i="0" u="none" strike="noStrike" cap="none" normalizeH="0" baseline="0" dirty="0" smtClean="0">
                <a:ln>
                  <a:noFill/>
                </a:ln>
                <a:solidFill>
                  <a:schemeClr val="tx1"/>
                </a:solidFill>
                <a:effectLst/>
                <a:latin typeface="Calibri" pitchFamily="34" charset="0"/>
                <a:ea typeface="Calibri" pitchFamily="34" charset="0"/>
                <a:cs typeface="B Zar" pitchFamily="2" charset="-78"/>
              </a:rPr>
              <a:t>   )</a:t>
            </a: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1447</TotalTime>
  <Words>522</Words>
  <Application>Microsoft Office PowerPoint</Application>
  <PresentationFormat>On-screen Show (4:3)</PresentationFormat>
  <Paragraphs>180</Paragraphs>
  <Slides>46</Slides>
  <Notes>0</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Rayan system</dc:creator>
  <cp:lastModifiedBy>a</cp:lastModifiedBy>
  <cp:revision>52</cp:revision>
  <dcterms:created xsi:type="dcterms:W3CDTF">2014-06-22T17:46:35Z</dcterms:created>
  <dcterms:modified xsi:type="dcterms:W3CDTF">2023-11-01T07:11:38Z</dcterms:modified>
</cp:coreProperties>
</file>